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9" r:id="rId2"/>
    <p:sldId id="257" r:id="rId3"/>
    <p:sldId id="261" r:id="rId4"/>
    <p:sldId id="282" r:id="rId5"/>
    <p:sldId id="308" r:id="rId6"/>
    <p:sldId id="307" r:id="rId7"/>
    <p:sldId id="294" r:id="rId8"/>
    <p:sldId id="309" r:id="rId9"/>
    <p:sldId id="284" r:id="rId10"/>
    <p:sldId id="281" r:id="rId11"/>
    <p:sldId id="299" r:id="rId12"/>
    <p:sldId id="300" r:id="rId13"/>
    <p:sldId id="301" r:id="rId14"/>
    <p:sldId id="285" r:id="rId15"/>
    <p:sldId id="272" r:id="rId16"/>
    <p:sldId id="264" r:id="rId17"/>
    <p:sldId id="263" r:id="rId18"/>
    <p:sldId id="286" r:id="rId19"/>
    <p:sldId id="287" r:id="rId20"/>
    <p:sldId id="288" r:id="rId21"/>
    <p:sldId id="289" r:id="rId22"/>
    <p:sldId id="302" r:id="rId23"/>
    <p:sldId id="290" r:id="rId24"/>
    <p:sldId id="292" r:id="rId25"/>
    <p:sldId id="295" r:id="rId26"/>
    <p:sldId id="298" r:id="rId27"/>
    <p:sldId id="317" r:id="rId28"/>
    <p:sldId id="310" r:id="rId29"/>
    <p:sldId id="311" r:id="rId30"/>
    <p:sldId id="312" r:id="rId31"/>
    <p:sldId id="313" r:id="rId32"/>
    <p:sldId id="314" r:id="rId33"/>
    <p:sldId id="315" r:id="rId34"/>
    <p:sldId id="267"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3" d="100"/>
          <a:sy n="103" d="100"/>
        </p:scale>
        <p:origin x="-78" y="-4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Gamelle\CRBN\Daddte\DADDTE\025_Habitat%20solidaire%20et%20durable\1%20POLE%20efficacit&#233;%20&#233;nerg&#233;tique\4_NOUV%20DISPO%20CHEQUE%202017\Bilans\analyse%20CP%20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Demandes</a:t>
            </a:r>
            <a:r>
              <a:rPr lang="en-US" sz="1400" b="1" dirty="0" smtClean="0"/>
              <a:t> </a:t>
            </a:r>
            <a:r>
              <a:rPr lang="en-US" sz="1400" b="1" dirty="0"/>
              <a:t>de </a:t>
            </a:r>
            <a:r>
              <a:rPr lang="en-US" sz="1400" b="1" dirty="0" smtClean="0"/>
              <a:t>“</a:t>
            </a:r>
            <a:r>
              <a:rPr lang="en-US" sz="1400" b="1" dirty="0" err="1" smtClean="0"/>
              <a:t>chèques</a:t>
            </a:r>
            <a:r>
              <a:rPr lang="en-US" sz="1400" b="1" dirty="0" smtClean="0"/>
              <a:t> </a:t>
            </a:r>
            <a:r>
              <a:rPr lang="en-US" sz="1400" b="1" dirty="0" err="1" smtClean="0"/>
              <a:t>éco-énergie</a:t>
            </a:r>
            <a:r>
              <a:rPr lang="en-US" sz="1400" b="1" dirty="0" smtClean="0"/>
              <a:t>” </a:t>
            </a:r>
            <a:r>
              <a:rPr lang="en-US" sz="1400" b="1" dirty="0" err="1" smtClean="0"/>
              <a:t>passées</a:t>
            </a:r>
            <a:r>
              <a:rPr lang="en-US" sz="1400" b="1" dirty="0" smtClean="0"/>
              <a:t> </a:t>
            </a:r>
            <a:r>
              <a:rPr lang="en-US" sz="1400" b="1" dirty="0" smtClean="0"/>
              <a:t>en commission </a:t>
            </a:r>
          </a:p>
          <a:p>
            <a:pPr>
              <a:defRPr sz="1400" b="1" i="0" u="none" strike="noStrike" kern="1200" spc="0" baseline="0">
                <a:solidFill>
                  <a:schemeClr val="tx1">
                    <a:lumMod val="65000"/>
                    <a:lumOff val="35000"/>
                  </a:schemeClr>
                </a:solidFill>
                <a:latin typeface="+mn-lt"/>
                <a:ea typeface="+mn-ea"/>
                <a:cs typeface="+mn-cs"/>
              </a:defRPr>
            </a:pPr>
            <a:r>
              <a:rPr lang="en-US" sz="1400" b="1" dirty="0" smtClean="0"/>
              <a:t>au </a:t>
            </a:r>
            <a:r>
              <a:rPr lang="en-US" sz="1400" b="1" dirty="0" smtClean="0"/>
              <a:t>1er </a:t>
            </a:r>
            <a:r>
              <a:rPr lang="en-US" sz="1400" b="1" baseline="0" dirty="0" err="1" smtClean="0"/>
              <a:t>semestre</a:t>
            </a:r>
            <a:r>
              <a:rPr lang="en-US" sz="1400" b="1" baseline="0" dirty="0" smtClean="0"/>
              <a:t> </a:t>
            </a:r>
            <a:r>
              <a:rPr lang="en-US" sz="1400" b="1" baseline="0" dirty="0" smtClean="0"/>
              <a:t>2017</a:t>
            </a:r>
            <a:endParaRPr lang="en-US" sz="1400" b="1" dirty="0"/>
          </a:p>
        </c:rich>
      </c:tx>
      <c:layout/>
      <c:overlay val="0"/>
      <c:spPr>
        <a:noFill/>
        <a:ln w="25400">
          <a:noFill/>
        </a:ln>
      </c:spPr>
    </c:title>
    <c:autoTitleDeleted val="0"/>
    <c:plotArea>
      <c:layout/>
      <c:lineChart>
        <c:grouping val="standard"/>
        <c:varyColors val="0"/>
        <c:ser>
          <c:idx val="0"/>
          <c:order val="0"/>
          <c:tx>
            <c:strRef>
              <c:f>analyse!$B$75</c:f>
              <c:strCache>
                <c:ptCount val="1"/>
                <c:pt idx="0">
                  <c:v>audit</c:v>
                </c:pt>
              </c:strCache>
            </c:strRef>
          </c:tx>
          <c:spPr>
            <a:ln w="28575" cap="rnd">
              <a:solidFill>
                <a:schemeClr val="accent1"/>
              </a:solidFill>
              <a:round/>
            </a:ln>
            <a:effectLst/>
          </c:spPr>
          <c:marker>
            <c:symbol val="none"/>
          </c:marker>
          <c:dLbls>
            <c:dLbl>
              <c:idx val="3"/>
              <c:layout/>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dLbl>
            <c:showLegendKey val="0"/>
            <c:showVal val="0"/>
            <c:showCatName val="0"/>
            <c:showSerName val="0"/>
            <c:showPercent val="0"/>
            <c:showBubbleSize val="0"/>
          </c:dLbls>
          <c:cat>
            <c:numRef>
              <c:f>analyse!$C$74:$F$74</c:f>
              <c:numCache>
                <c:formatCode>[$-40C]d\-mmm\-yy;@</c:formatCode>
                <c:ptCount val="4"/>
                <c:pt idx="0">
                  <c:v>42772</c:v>
                </c:pt>
                <c:pt idx="1">
                  <c:v>42814</c:v>
                </c:pt>
                <c:pt idx="2">
                  <c:v>42877</c:v>
                </c:pt>
                <c:pt idx="3">
                  <c:v>42927</c:v>
                </c:pt>
              </c:numCache>
            </c:numRef>
          </c:cat>
          <c:val>
            <c:numRef>
              <c:f>analyse!$C$75:$F$75</c:f>
              <c:numCache>
                <c:formatCode>General</c:formatCode>
                <c:ptCount val="4"/>
                <c:pt idx="0">
                  <c:v>88</c:v>
                </c:pt>
                <c:pt idx="1">
                  <c:v>183</c:v>
                </c:pt>
                <c:pt idx="2">
                  <c:v>344</c:v>
                </c:pt>
                <c:pt idx="3">
                  <c:v>429</c:v>
                </c:pt>
              </c:numCache>
            </c:numRef>
          </c:val>
          <c:smooth val="0"/>
        </c:ser>
        <c:ser>
          <c:idx val="1"/>
          <c:order val="1"/>
          <c:tx>
            <c:strRef>
              <c:f>analyse!$B$76</c:f>
              <c:strCache>
                <c:ptCount val="1"/>
                <c:pt idx="0">
                  <c:v>Niveau BBC</c:v>
                </c:pt>
              </c:strCache>
            </c:strRef>
          </c:tx>
          <c:spPr>
            <a:ln w="28575" cap="rnd">
              <a:solidFill>
                <a:schemeClr val="accent2"/>
              </a:solidFill>
              <a:round/>
            </a:ln>
            <a:effectLst/>
          </c:spPr>
          <c:marker>
            <c:symbol val="none"/>
          </c:marker>
          <c:dLbls>
            <c:dLbl>
              <c:idx val="3"/>
              <c:layout/>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dLbl>
            <c:showLegendKey val="0"/>
            <c:showVal val="0"/>
            <c:showCatName val="0"/>
            <c:showSerName val="0"/>
            <c:showPercent val="0"/>
            <c:showBubbleSize val="0"/>
          </c:dLbls>
          <c:cat>
            <c:numRef>
              <c:f>analyse!$C$74:$F$74</c:f>
              <c:numCache>
                <c:formatCode>[$-40C]d\-mmm\-yy;@</c:formatCode>
                <c:ptCount val="4"/>
                <c:pt idx="0">
                  <c:v>42772</c:v>
                </c:pt>
                <c:pt idx="1">
                  <c:v>42814</c:v>
                </c:pt>
                <c:pt idx="2">
                  <c:v>42877</c:v>
                </c:pt>
                <c:pt idx="3">
                  <c:v>42927</c:v>
                </c:pt>
              </c:numCache>
            </c:numRef>
          </c:cat>
          <c:val>
            <c:numRef>
              <c:f>analyse!$C$76:$F$76</c:f>
              <c:numCache>
                <c:formatCode>General</c:formatCode>
                <c:ptCount val="4"/>
                <c:pt idx="0">
                  <c:v>17</c:v>
                </c:pt>
                <c:pt idx="1">
                  <c:v>28</c:v>
                </c:pt>
                <c:pt idx="2">
                  <c:v>49</c:v>
                </c:pt>
                <c:pt idx="3">
                  <c:v>63</c:v>
                </c:pt>
              </c:numCache>
            </c:numRef>
          </c:val>
          <c:smooth val="0"/>
        </c:ser>
        <c:ser>
          <c:idx val="2"/>
          <c:order val="2"/>
          <c:tx>
            <c:strRef>
              <c:f>analyse!$B$77</c:f>
              <c:strCache>
                <c:ptCount val="1"/>
                <c:pt idx="0">
                  <c:v>Niveau 1</c:v>
                </c:pt>
              </c:strCache>
            </c:strRef>
          </c:tx>
          <c:spPr>
            <a:ln w="28575" cap="rnd">
              <a:solidFill>
                <a:schemeClr val="accent3"/>
              </a:solidFill>
              <a:round/>
            </a:ln>
            <a:effectLst/>
          </c:spPr>
          <c:marker>
            <c:symbol val="none"/>
          </c:marker>
          <c:dLbls>
            <c:dLbl>
              <c:idx val="3"/>
              <c:layout/>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dLbl>
            <c:showLegendKey val="0"/>
            <c:showVal val="0"/>
            <c:showCatName val="0"/>
            <c:showSerName val="0"/>
            <c:showPercent val="0"/>
            <c:showBubbleSize val="0"/>
          </c:dLbls>
          <c:cat>
            <c:numRef>
              <c:f>analyse!$C$74:$F$74</c:f>
              <c:numCache>
                <c:formatCode>[$-40C]d\-mmm\-yy;@</c:formatCode>
                <c:ptCount val="4"/>
                <c:pt idx="0">
                  <c:v>42772</c:v>
                </c:pt>
                <c:pt idx="1">
                  <c:v>42814</c:v>
                </c:pt>
                <c:pt idx="2">
                  <c:v>42877</c:v>
                </c:pt>
                <c:pt idx="3">
                  <c:v>42927</c:v>
                </c:pt>
              </c:numCache>
            </c:numRef>
          </c:cat>
          <c:val>
            <c:numRef>
              <c:f>analyse!$C$77:$F$77</c:f>
              <c:numCache>
                <c:formatCode>General</c:formatCode>
                <c:ptCount val="4"/>
                <c:pt idx="0">
                  <c:v>75</c:v>
                </c:pt>
                <c:pt idx="1">
                  <c:v>121</c:v>
                </c:pt>
                <c:pt idx="2">
                  <c:v>176</c:v>
                </c:pt>
                <c:pt idx="3">
                  <c:v>231</c:v>
                </c:pt>
              </c:numCache>
            </c:numRef>
          </c:val>
          <c:smooth val="0"/>
        </c:ser>
        <c:ser>
          <c:idx val="3"/>
          <c:order val="3"/>
          <c:tx>
            <c:strRef>
              <c:f>analyse!$B$78</c:f>
              <c:strCache>
                <c:ptCount val="1"/>
                <c:pt idx="0">
                  <c:v>Niveau II</c:v>
                </c:pt>
              </c:strCache>
            </c:strRef>
          </c:tx>
          <c:spPr>
            <a:ln w="28575" cap="rnd">
              <a:solidFill>
                <a:schemeClr val="accent4"/>
              </a:solidFill>
              <a:round/>
            </a:ln>
            <a:effectLst/>
          </c:spPr>
          <c:marker>
            <c:symbol val="none"/>
          </c:marker>
          <c:dLbls>
            <c:dLbl>
              <c:idx val="3"/>
              <c:layout/>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dLbl>
            <c:showLegendKey val="0"/>
            <c:showVal val="0"/>
            <c:showCatName val="0"/>
            <c:showSerName val="0"/>
            <c:showPercent val="0"/>
            <c:showBubbleSize val="0"/>
          </c:dLbls>
          <c:cat>
            <c:numRef>
              <c:f>analyse!$C$74:$F$74</c:f>
              <c:numCache>
                <c:formatCode>[$-40C]d\-mmm\-yy;@</c:formatCode>
                <c:ptCount val="4"/>
                <c:pt idx="0">
                  <c:v>42772</c:v>
                </c:pt>
                <c:pt idx="1">
                  <c:v>42814</c:v>
                </c:pt>
                <c:pt idx="2">
                  <c:v>42877</c:v>
                </c:pt>
                <c:pt idx="3">
                  <c:v>42927</c:v>
                </c:pt>
              </c:numCache>
            </c:numRef>
          </c:cat>
          <c:val>
            <c:numRef>
              <c:f>analyse!$C$78:$F$78</c:f>
              <c:numCache>
                <c:formatCode>General</c:formatCode>
                <c:ptCount val="4"/>
                <c:pt idx="0">
                  <c:v>35</c:v>
                </c:pt>
                <c:pt idx="1">
                  <c:v>58</c:v>
                </c:pt>
                <c:pt idx="2">
                  <c:v>88</c:v>
                </c:pt>
                <c:pt idx="3">
                  <c:v>125</c:v>
                </c:pt>
              </c:numCache>
            </c:numRef>
          </c:val>
          <c:smooth val="0"/>
        </c:ser>
        <c:dLbls>
          <c:showLegendKey val="0"/>
          <c:showVal val="0"/>
          <c:showCatName val="0"/>
          <c:showSerName val="0"/>
          <c:showPercent val="0"/>
          <c:showBubbleSize val="0"/>
        </c:dLbls>
        <c:marker val="1"/>
        <c:smooth val="0"/>
        <c:axId val="87646976"/>
        <c:axId val="87648512"/>
      </c:lineChart>
      <c:dateAx>
        <c:axId val="87646976"/>
        <c:scaling>
          <c:orientation val="minMax"/>
        </c:scaling>
        <c:delete val="0"/>
        <c:axPos val="b"/>
        <c:numFmt formatCode="[$-40C]d\-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648512"/>
        <c:crosses val="autoZero"/>
        <c:auto val="1"/>
        <c:lblOffset val="100"/>
        <c:baseTimeUnit val="months"/>
      </c:dateAx>
      <c:valAx>
        <c:axId val="87648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646976"/>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2EEBF-8E73-4F04-9D9A-1BC06EF79B7D}" type="datetimeFigureOut">
              <a:rPr lang="fr-FR" smtClean="0"/>
              <a:t>05/07/2017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5EF53-C235-4685-ACDD-85C77479CFE2}" type="slidenum">
              <a:rPr lang="fr-FR" smtClean="0"/>
              <a:t>‹N°›</a:t>
            </a:fld>
            <a:endParaRPr lang="fr-FR"/>
          </a:p>
        </p:txBody>
      </p:sp>
    </p:spTree>
    <p:extLst>
      <p:ext uri="{BB962C8B-B14F-4D97-AF65-F5344CB8AC3E}">
        <p14:creationId xmlns:p14="http://schemas.microsoft.com/office/powerpoint/2010/main" val="3230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a:t>
            </a:fld>
            <a:endParaRPr lang="fr-FR"/>
          </a:p>
        </p:txBody>
      </p:sp>
    </p:spTree>
    <p:extLst>
      <p:ext uri="{BB962C8B-B14F-4D97-AF65-F5344CB8AC3E}">
        <p14:creationId xmlns:p14="http://schemas.microsoft.com/office/powerpoint/2010/main" val="363350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17</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18</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19</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20</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21</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22</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23</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24</a:t>
            </a:fld>
            <a:endParaRPr lang="fr-FR"/>
          </a:p>
        </p:txBody>
      </p:sp>
    </p:spTree>
    <p:extLst>
      <p:ext uri="{BB962C8B-B14F-4D97-AF65-F5344CB8AC3E}">
        <p14:creationId xmlns:p14="http://schemas.microsoft.com/office/powerpoint/2010/main" val="1533281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25</a:t>
            </a:fld>
            <a:endParaRPr lang="fr-FR"/>
          </a:p>
        </p:txBody>
      </p:sp>
    </p:spTree>
    <p:extLst>
      <p:ext uri="{BB962C8B-B14F-4D97-AF65-F5344CB8AC3E}">
        <p14:creationId xmlns:p14="http://schemas.microsoft.com/office/powerpoint/2010/main" val="153328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27</a:t>
            </a:fld>
            <a:endParaRPr lang="fr-FR"/>
          </a:p>
        </p:txBody>
      </p:sp>
    </p:spTree>
    <p:extLst>
      <p:ext uri="{BB962C8B-B14F-4D97-AF65-F5344CB8AC3E}">
        <p14:creationId xmlns:p14="http://schemas.microsoft.com/office/powerpoint/2010/main" val="153328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a:t>
            </a:fld>
            <a:endParaRPr lang="fr-FR"/>
          </a:p>
        </p:txBody>
      </p:sp>
    </p:spTree>
    <p:extLst>
      <p:ext uri="{BB962C8B-B14F-4D97-AF65-F5344CB8AC3E}">
        <p14:creationId xmlns:p14="http://schemas.microsoft.com/office/powerpoint/2010/main" val="363350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7</a:t>
            </a:fld>
            <a:endParaRPr lang="fr-FR"/>
          </a:p>
        </p:txBody>
      </p:sp>
    </p:spTree>
    <p:extLst>
      <p:ext uri="{BB962C8B-B14F-4D97-AF65-F5344CB8AC3E}">
        <p14:creationId xmlns:p14="http://schemas.microsoft.com/office/powerpoint/2010/main" val="342289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10</a:t>
            </a:fld>
            <a:endParaRPr lang="fr-FR"/>
          </a:p>
        </p:txBody>
      </p:sp>
    </p:spTree>
    <p:extLst>
      <p:ext uri="{BB962C8B-B14F-4D97-AF65-F5344CB8AC3E}">
        <p14:creationId xmlns:p14="http://schemas.microsoft.com/office/powerpoint/2010/main" val="363350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11</a:t>
            </a:fld>
            <a:endParaRPr lang="fr-FR"/>
          </a:p>
        </p:txBody>
      </p:sp>
    </p:spTree>
    <p:extLst>
      <p:ext uri="{BB962C8B-B14F-4D97-AF65-F5344CB8AC3E}">
        <p14:creationId xmlns:p14="http://schemas.microsoft.com/office/powerpoint/2010/main" val="363350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12</a:t>
            </a:fld>
            <a:endParaRPr lang="fr-FR"/>
          </a:p>
        </p:txBody>
      </p:sp>
    </p:spTree>
    <p:extLst>
      <p:ext uri="{BB962C8B-B14F-4D97-AF65-F5344CB8AC3E}">
        <p14:creationId xmlns:p14="http://schemas.microsoft.com/office/powerpoint/2010/main" val="363350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14</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15</a:t>
            </a:fld>
            <a:endParaRPr lang="fr-FR"/>
          </a:p>
        </p:txBody>
      </p:sp>
    </p:spTree>
    <p:extLst>
      <p:ext uri="{BB962C8B-B14F-4D97-AF65-F5344CB8AC3E}">
        <p14:creationId xmlns:p14="http://schemas.microsoft.com/office/powerpoint/2010/main" val="311641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Maintenant que</a:t>
            </a:r>
            <a:r>
              <a:rPr lang="fr-FR" baseline="0" dirty="0"/>
              <a:t> les objectifs ont été fixés, l’UE doit se doter des outils législatifs qui lui permettront de les atteindre. </a:t>
            </a:r>
          </a:p>
          <a:p>
            <a:r>
              <a:rPr lang="fr-FR" baseline="0" dirty="0"/>
              <a:t>C’est pourquoi la Commission européenne a publié le 30 novembre 2016 un ensemble de propositions législatives qui visent à mettre en œuvre ces objectifs. </a:t>
            </a:r>
          </a:p>
          <a:p>
            <a:pPr marL="171450" indent="-171450">
              <a:buFont typeface="Symbol"/>
              <a:buChar char="Þ"/>
            </a:pPr>
            <a:r>
              <a:rPr lang="fr-FR" baseline="0" dirty="0"/>
              <a:t>Été 2016: Publication des propositions législatives visant à mettre en œuvre le 1</a:t>
            </a:r>
            <a:r>
              <a:rPr lang="fr-FR" baseline="30000" dirty="0"/>
              <a:t>er</a:t>
            </a:r>
            <a:r>
              <a:rPr lang="fr-FR" baseline="0" dirty="0"/>
              <a:t> objectif (réduction des émissions de GES)</a:t>
            </a:r>
          </a:p>
          <a:p>
            <a:pPr marL="171450" indent="-171450">
              <a:buFont typeface="Symbol"/>
              <a:buChar char="Þ"/>
            </a:pPr>
            <a:r>
              <a:rPr lang="fr-FR" baseline="0" dirty="0"/>
              <a:t>30/11/2016: Publication des propositions législatives pour mettre en œuvre les 2</a:t>
            </a:r>
            <a:r>
              <a:rPr lang="fr-FR" baseline="30000" dirty="0"/>
              <a:t>e</a:t>
            </a:r>
            <a:r>
              <a:rPr lang="fr-FR" baseline="0" dirty="0"/>
              <a:t> et 3</a:t>
            </a:r>
            <a:r>
              <a:rPr lang="fr-FR" baseline="30000" dirty="0"/>
              <a:t>e</a:t>
            </a:r>
            <a:r>
              <a:rPr lang="fr-FR" baseline="0" dirty="0"/>
              <a:t> objectifs </a:t>
            </a:r>
          </a:p>
          <a:p>
            <a:pPr marL="0" indent="0">
              <a:buFont typeface="Symbol"/>
              <a:buNone/>
            </a:pPr>
            <a:endParaRPr lang="fr-FR" baseline="0" dirty="0"/>
          </a:p>
          <a:p>
            <a:pPr marL="0" indent="0">
              <a:buFont typeface="Symbol"/>
              <a:buNone/>
            </a:pPr>
            <a:r>
              <a:rPr lang="fr-FR" baseline="0" dirty="0"/>
              <a:t>Gouvernance: la Commission propose que chaque Etat membre se dote à partir du 1</a:t>
            </a:r>
            <a:r>
              <a:rPr lang="fr-FR" baseline="30000" dirty="0"/>
              <a:t>er</a:t>
            </a:r>
            <a:r>
              <a:rPr lang="fr-FR" baseline="0" dirty="0"/>
              <a:t> janvier 2019 d’un « plan climat énergie » national couvrant la période allant de 2021 à 2030. </a:t>
            </a:r>
          </a:p>
          <a:p>
            <a:pPr marL="0" indent="0">
              <a:buFont typeface="Symbol"/>
              <a:buNone/>
            </a:pPr>
            <a:r>
              <a:rPr lang="fr-FR" baseline="0" dirty="0"/>
              <a:t>A partir de 2021, les Etats membres devront publier tous les deux ans des « rapports d’étape ».</a:t>
            </a:r>
          </a:p>
          <a:p>
            <a:pPr marL="0" indent="0">
              <a:buFont typeface="Symbol"/>
              <a:buNone/>
            </a:pPr>
            <a:r>
              <a:rPr lang="fr-FR" baseline="0" dirty="0"/>
              <a:t>Si la Commission constate que les plans nationaux ne permettent pas d’atteindre les objectifs fixés, elle pourra prendre des mesures compensatrices au niveau européen et adresser des recommandations aux Etats pour leur demander de faire plus d’efforts.</a:t>
            </a: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16</a:t>
            </a:fld>
            <a:endParaRPr lang="fr-FR"/>
          </a:p>
        </p:txBody>
      </p:sp>
    </p:spTree>
    <p:extLst>
      <p:ext uri="{BB962C8B-B14F-4D97-AF65-F5344CB8AC3E}">
        <p14:creationId xmlns:p14="http://schemas.microsoft.com/office/powerpoint/2010/main" val="153328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C3FCC8E-40D0-4F9D-9C33-A5994614ADB5}" type="datetimeFigureOut">
              <a:rPr lang="fr-FR" smtClean="0"/>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298298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3FCC8E-40D0-4F9D-9C33-A5994614ADB5}" type="datetimeFigureOut">
              <a:rPr lang="fr-FR" smtClean="0"/>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368351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3FCC8E-40D0-4F9D-9C33-A5994614ADB5}" type="datetimeFigureOut">
              <a:rPr lang="fr-FR" smtClean="0"/>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55616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pic>
        <p:nvPicPr>
          <p:cNvPr id="2" name="Image 1" descr="PPT REGION NORMANDI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40"/>
            <a:ext cx="12192000" cy="6465323"/>
          </a:xfrm>
          <a:prstGeom prst="rect">
            <a:avLst/>
          </a:prstGeom>
        </p:spPr>
      </p:pic>
    </p:spTree>
    <p:extLst>
      <p:ext uri="{BB962C8B-B14F-4D97-AF65-F5344CB8AC3E}">
        <p14:creationId xmlns:p14="http://schemas.microsoft.com/office/powerpoint/2010/main" val="308427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os de couvertu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7280" y="1988820"/>
            <a:ext cx="7457440" cy="2880360"/>
          </a:xfrm>
          <a:prstGeom prst="rect">
            <a:avLst/>
          </a:prstGeom>
        </p:spPr>
      </p:pic>
    </p:spTree>
    <p:extLst>
      <p:ext uri="{BB962C8B-B14F-4D97-AF65-F5344CB8AC3E}">
        <p14:creationId xmlns:p14="http://schemas.microsoft.com/office/powerpoint/2010/main" val="301799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C3FCC8E-40D0-4F9D-9C33-A5994614ADB5}" type="datetimeFigureOut">
              <a:rPr lang="fr-FR" smtClean="0"/>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314179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C3FCC8E-40D0-4F9D-9C33-A5994614ADB5}" type="datetimeFigureOut">
              <a:rPr lang="fr-FR" smtClean="0"/>
              <a:t>05/07/2017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68439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C3FCC8E-40D0-4F9D-9C33-A5994614ADB5}" type="datetimeFigureOut">
              <a:rPr lang="fr-FR" smtClean="0"/>
              <a:t>05/07/2017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398187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C3FCC8E-40D0-4F9D-9C33-A5994614ADB5}" type="datetimeFigureOut">
              <a:rPr lang="fr-FR" smtClean="0"/>
              <a:t>05/07/2017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230877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C3FCC8E-40D0-4F9D-9C33-A5994614ADB5}" type="datetimeFigureOut">
              <a:rPr lang="fr-FR" smtClean="0"/>
              <a:t>05/07/2017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383221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3FCC8E-40D0-4F9D-9C33-A5994614ADB5}" type="datetimeFigureOut">
              <a:rPr lang="fr-FR" smtClean="0"/>
              <a:t>05/07/2017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68489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3FCC8E-40D0-4F9D-9C33-A5994614ADB5}" type="datetimeFigureOut">
              <a:rPr lang="fr-FR" smtClean="0"/>
              <a:t>05/07/2017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52776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3FCC8E-40D0-4F9D-9C33-A5994614ADB5}" type="datetimeFigureOut">
              <a:rPr lang="fr-FR" smtClean="0"/>
              <a:t>05/07/2017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B2DC80-6126-4C41-97B4-DED83CABC318}" type="slidenum">
              <a:rPr lang="fr-FR" smtClean="0"/>
              <a:t>‹N°›</a:t>
            </a:fld>
            <a:endParaRPr lang="fr-FR"/>
          </a:p>
        </p:txBody>
      </p:sp>
    </p:spTree>
    <p:extLst>
      <p:ext uri="{BB962C8B-B14F-4D97-AF65-F5344CB8AC3E}">
        <p14:creationId xmlns:p14="http://schemas.microsoft.com/office/powerpoint/2010/main" val="284548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FCC8E-40D0-4F9D-9C33-A5994614ADB5}" type="datetimeFigureOut">
              <a:rPr lang="fr-FR" smtClean="0"/>
              <a:t>05/07/2017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2DC80-6126-4C41-97B4-DED83CABC318}" type="slidenum">
              <a:rPr lang="fr-FR" smtClean="0"/>
              <a:t>‹N°›</a:t>
            </a:fld>
            <a:endParaRPr lang="fr-FR"/>
          </a:p>
        </p:txBody>
      </p:sp>
    </p:spTree>
    <p:extLst>
      <p:ext uri="{BB962C8B-B14F-4D97-AF65-F5344CB8AC3E}">
        <p14:creationId xmlns:p14="http://schemas.microsoft.com/office/powerpoint/2010/main" val="396347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523220"/>
          </a:xfrm>
          <a:prstGeom prst="rect">
            <a:avLst/>
          </a:prstGeom>
          <a:solidFill>
            <a:srgbClr val="C00000"/>
          </a:solidFill>
        </p:spPr>
        <p:txBody>
          <a:bodyPr wrap="square" rtlCol="0">
            <a:spAutoFit/>
          </a:bodyPr>
          <a:lstStyle/>
          <a:p>
            <a:pPr algn="ctr"/>
            <a:r>
              <a:rPr lang="fr-FR" sz="2800" b="1" cap="all" dirty="0">
                <a:solidFill>
                  <a:schemeClr val="bg1"/>
                </a:solidFill>
              </a:rPr>
              <a:t>accueil distribution des outils de </a:t>
            </a:r>
            <a:r>
              <a:rPr lang="fr-FR" sz="2800" b="1" cap="all" dirty="0" smtClean="0">
                <a:solidFill>
                  <a:schemeClr val="bg1"/>
                </a:solidFill>
              </a:rPr>
              <a:t>communication</a:t>
            </a:r>
            <a:endParaRPr lang="fr-FR" sz="2800" b="1" cap="all" dirty="0">
              <a:solidFill>
                <a:schemeClr val="bg1"/>
              </a:solidFill>
            </a:endParaRPr>
          </a:p>
        </p:txBody>
      </p:sp>
      <p:sp>
        <p:nvSpPr>
          <p:cNvPr id="5" name="ZoneTexte 4"/>
          <p:cNvSpPr txBox="1"/>
          <p:nvPr/>
        </p:nvSpPr>
        <p:spPr>
          <a:xfrm>
            <a:off x="1218438" y="2985714"/>
            <a:ext cx="9456492" cy="1862048"/>
          </a:xfrm>
          <a:prstGeom prst="rect">
            <a:avLst/>
          </a:prstGeom>
          <a:noFill/>
          <a:ln w="3175">
            <a:noFill/>
          </a:ln>
        </p:spPr>
        <p:txBody>
          <a:bodyPr wrap="square" rtlCol="0">
            <a:spAutoFit/>
          </a:bodyPr>
          <a:lstStyle/>
          <a:p>
            <a:r>
              <a:rPr lang="fr-FR" sz="2400" b="1" cap="small" dirty="0" smtClean="0"/>
              <a:t>-&gt; Des sacs avec les outils de communication ont été </a:t>
            </a:r>
            <a:r>
              <a:rPr lang="fr-FR" sz="2400" b="1" cap="small" dirty="0" smtClean="0"/>
              <a:t>préparés et </a:t>
            </a:r>
            <a:r>
              <a:rPr lang="fr-FR" sz="2400" b="1" cap="small" dirty="0" smtClean="0"/>
              <a:t>distribués a votre arrivée, si vous n’en avez pas eu, il y en a encore en bas, merci </a:t>
            </a:r>
            <a:r>
              <a:rPr lang="fr-FR" sz="2400" b="1" cap="small" dirty="0" smtClean="0"/>
              <a:t>de voir </a:t>
            </a:r>
            <a:r>
              <a:rPr lang="fr-FR" sz="2400" b="1" cap="small" dirty="0" smtClean="0"/>
              <a:t>Alex</a:t>
            </a:r>
            <a:r>
              <a:rPr lang="fr-FR" sz="2400" b="1" cap="small" dirty="0" smtClean="0"/>
              <a:t>, Ludovic, Aurélien, Claudine qui ont prévu une distribution au niveau du </a:t>
            </a:r>
            <a:r>
              <a:rPr lang="fr-FR" sz="2400" b="1" cap="small" dirty="0" smtClean="0"/>
              <a:t>parking</a:t>
            </a:r>
            <a:endParaRPr lang="fr-FR" sz="2400" b="1" cap="small" dirty="0" smtClean="0"/>
          </a:p>
          <a:p>
            <a:endParaRPr lang="fr-FR" sz="2000" dirty="0"/>
          </a:p>
        </p:txBody>
      </p:sp>
    </p:spTree>
    <p:extLst>
      <p:ext uri="{BB962C8B-B14F-4D97-AF65-F5344CB8AC3E}">
        <p14:creationId xmlns:p14="http://schemas.microsoft.com/office/powerpoint/2010/main" val="423113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Un dispositif non intégré qui s’appuie sur les acteurs économiques existants </a:t>
            </a:r>
            <a:endParaRPr lang="fr-FR" sz="2700" dirty="0">
              <a:solidFill>
                <a:schemeClr val="bg1"/>
              </a:solidFill>
            </a:endParaRPr>
          </a:p>
        </p:txBody>
      </p:sp>
      <p:graphicFrame>
        <p:nvGraphicFramePr>
          <p:cNvPr id="5" name="Graphique 4"/>
          <p:cNvGraphicFramePr>
            <a:graphicFrameLocks/>
          </p:cNvGraphicFramePr>
          <p:nvPr>
            <p:extLst>
              <p:ext uri="{D42A27DB-BD31-4B8C-83A1-F6EECF244321}">
                <p14:modId xmlns:p14="http://schemas.microsoft.com/office/powerpoint/2010/main" val="1642993994"/>
              </p:ext>
            </p:extLst>
          </p:nvPr>
        </p:nvGraphicFramePr>
        <p:xfrm>
          <a:off x="2092411" y="2018173"/>
          <a:ext cx="7647159" cy="4555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455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760" y="651203"/>
            <a:ext cx="8321962" cy="620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03495" y="151262"/>
            <a:ext cx="9456492" cy="523220"/>
          </a:xfrm>
          <a:prstGeom prst="rect">
            <a:avLst/>
          </a:prstGeom>
          <a:solidFill>
            <a:srgbClr val="C00000"/>
          </a:solidFill>
        </p:spPr>
        <p:txBody>
          <a:bodyPr wrap="square" rtlCol="0">
            <a:spAutoFit/>
          </a:bodyPr>
          <a:lstStyle/>
          <a:p>
            <a:pPr algn="ctr"/>
            <a:r>
              <a:rPr lang="fr-FR" sz="2800" b="1" cap="all" dirty="0" smtClean="0">
                <a:solidFill>
                  <a:schemeClr val="bg1"/>
                </a:solidFill>
              </a:rPr>
              <a:t>Les aides audit depuis le 1</a:t>
            </a:r>
            <a:r>
              <a:rPr lang="fr-FR" sz="2800" b="1" cap="all" baseline="30000" dirty="0" smtClean="0">
                <a:solidFill>
                  <a:schemeClr val="bg1"/>
                </a:solidFill>
              </a:rPr>
              <a:t>er</a:t>
            </a:r>
            <a:r>
              <a:rPr lang="fr-FR" sz="2800" b="1" cap="all" dirty="0" smtClean="0">
                <a:solidFill>
                  <a:schemeClr val="bg1"/>
                </a:solidFill>
              </a:rPr>
              <a:t> janvier 2017</a:t>
            </a:r>
            <a:endParaRPr lang="fr-FR" sz="2700" dirty="0">
              <a:solidFill>
                <a:schemeClr val="bg1"/>
              </a:solidFill>
            </a:endParaRPr>
          </a:p>
        </p:txBody>
      </p:sp>
    </p:spTree>
    <p:extLst>
      <p:ext uri="{BB962C8B-B14F-4D97-AF65-F5344CB8AC3E}">
        <p14:creationId xmlns:p14="http://schemas.microsoft.com/office/powerpoint/2010/main" val="134911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085932" y="157212"/>
            <a:ext cx="9456492" cy="523220"/>
          </a:xfrm>
          <a:prstGeom prst="rect">
            <a:avLst/>
          </a:prstGeom>
          <a:solidFill>
            <a:srgbClr val="C00000"/>
          </a:solidFill>
        </p:spPr>
        <p:txBody>
          <a:bodyPr wrap="square" rtlCol="0">
            <a:spAutoFit/>
          </a:bodyPr>
          <a:lstStyle/>
          <a:p>
            <a:pPr algn="ctr"/>
            <a:r>
              <a:rPr lang="fr-FR" sz="2800" b="1" cap="all" dirty="0" smtClean="0">
                <a:solidFill>
                  <a:schemeClr val="bg1"/>
                </a:solidFill>
              </a:rPr>
              <a:t>Les aides Travaux depuis le 1</a:t>
            </a:r>
            <a:r>
              <a:rPr lang="fr-FR" sz="2800" b="1" cap="all" baseline="30000" dirty="0" smtClean="0">
                <a:solidFill>
                  <a:schemeClr val="bg1"/>
                </a:solidFill>
              </a:rPr>
              <a:t>er</a:t>
            </a:r>
            <a:r>
              <a:rPr lang="fr-FR" sz="2800" b="1" cap="all" dirty="0" smtClean="0">
                <a:solidFill>
                  <a:schemeClr val="bg1"/>
                </a:solidFill>
              </a:rPr>
              <a:t> janvier 2017</a:t>
            </a:r>
            <a:endParaRPr lang="fr-FR" sz="27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432" y="709622"/>
            <a:ext cx="8253492" cy="600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33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2276" y="495569"/>
            <a:ext cx="10625069" cy="779439"/>
          </a:xfrm>
        </p:spPr>
        <p:txBody>
          <a:bodyPr>
            <a:normAutofit fontScale="90000"/>
          </a:bodyPr>
          <a:lstStyle/>
          <a:p>
            <a:endParaRPr lang="fr-FR" dirty="0"/>
          </a:p>
        </p:txBody>
      </p:sp>
      <p:grpSp>
        <p:nvGrpSpPr>
          <p:cNvPr id="4" name="Groupe 3"/>
          <p:cNvGrpSpPr/>
          <p:nvPr/>
        </p:nvGrpSpPr>
        <p:grpSpPr>
          <a:xfrm>
            <a:off x="818609" y="-127317"/>
            <a:ext cx="10058400" cy="7112635"/>
            <a:chOff x="0" y="0"/>
            <a:chExt cx="10058400" cy="7113181"/>
          </a:xfrm>
        </p:grpSpPr>
        <p:pic>
          <p:nvPicPr>
            <p:cNvPr id="5" name="Image 4" descr="PPT REGION NORMAN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113181"/>
            </a:xfrm>
            <a:prstGeom prst="rect">
              <a:avLst/>
            </a:prstGeom>
          </p:spPr>
        </p:pic>
        <p:sp>
          <p:nvSpPr>
            <p:cNvPr id="6" name="Zone de texte 2"/>
            <p:cNvSpPr txBox="1">
              <a:spLocks noChangeArrowheads="1"/>
            </p:cNvSpPr>
            <p:nvPr/>
          </p:nvSpPr>
          <p:spPr bwMode="auto">
            <a:xfrm>
              <a:off x="520995" y="3556590"/>
              <a:ext cx="9016410" cy="12117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Evolution des fiches d’aide dispositif « </a:t>
              </a: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chèque </a:t>
              </a: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éco-énergie »</a:t>
              </a:r>
            </a:p>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Annie MOTTE</a:t>
              </a: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7649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205375" y="714932"/>
            <a:ext cx="9456492" cy="954107"/>
          </a:xfrm>
          <a:prstGeom prst="rect">
            <a:avLst/>
          </a:prstGeom>
          <a:solidFill>
            <a:srgbClr val="C00000"/>
          </a:solidFill>
        </p:spPr>
        <p:txBody>
          <a:bodyPr wrap="square" rtlCol="0">
            <a:spAutoFit/>
          </a:bodyPr>
          <a:lstStyle/>
          <a:p>
            <a:pPr algn="ctr"/>
            <a:r>
              <a:rPr lang="fr-FR" sz="2800" b="1" cap="all" dirty="0">
                <a:solidFill>
                  <a:schemeClr val="bg1"/>
                </a:solidFill>
              </a:rPr>
              <a:t>IDEE Conseil </a:t>
            </a:r>
            <a:r>
              <a:rPr lang="fr-FR" sz="2800" b="1" cap="all" dirty="0" smtClean="0">
                <a:solidFill>
                  <a:schemeClr val="bg1"/>
                </a:solidFill>
              </a:rPr>
              <a:t>: «</a:t>
            </a:r>
            <a:r>
              <a:rPr lang="fr-FR" sz="2800" b="1" cap="all" dirty="0">
                <a:solidFill>
                  <a:schemeClr val="bg1"/>
                </a:solidFill>
              </a:rPr>
              <a:t> </a:t>
            </a:r>
            <a:r>
              <a:rPr lang="fr-FR" sz="2800" b="1" cap="all" dirty="0" smtClean="0">
                <a:solidFill>
                  <a:schemeClr val="bg1"/>
                </a:solidFill>
              </a:rPr>
              <a:t>Chèque </a:t>
            </a:r>
            <a:r>
              <a:rPr lang="fr-FR" sz="2800" b="1" cap="all" dirty="0">
                <a:solidFill>
                  <a:schemeClr val="bg1"/>
                </a:solidFill>
              </a:rPr>
              <a:t>Eco-Energie Normandie :</a:t>
            </a:r>
            <a:endParaRPr lang="fr-FR" sz="2800" dirty="0">
              <a:solidFill>
                <a:schemeClr val="bg1"/>
              </a:solidFill>
            </a:endParaRPr>
          </a:p>
          <a:p>
            <a:pPr algn="ctr"/>
            <a:r>
              <a:rPr lang="fr-FR" sz="2800" b="1" cap="all" dirty="0">
                <a:solidFill>
                  <a:schemeClr val="bg1"/>
                </a:solidFill>
              </a:rPr>
              <a:t>audit ENERGETIQUE et scenarios »</a:t>
            </a:r>
            <a:endParaRPr lang="fr-FR" sz="2800" dirty="0">
              <a:solidFill>
                <a:schemeClr val="bg1"/>
              </a:solidFill>
            </a:endParaRPr>
          </a:p>
        </p:txBody>
      </p:sp>
      <p:sp>
        <p:nvSpPr>
          <p:cNvPr id="5" name="ZoneTexte 4"/>
          <p:cNvSpPr txBox="1"/>
          <p:nvPr/>
        </p:nvSpPr>
        <p:spPr>
          <a:xfrm>
            <a:off x="957181" y="1669039"/>
            <a:ext cx="9456492" cy="4708981"/>
          </a:xfrm>
          <a:prstGeom prst="rect">
            <a:avLst/>
          </a:prstGeom>
          <a:solidFill>
            <a:schemeClr val="bg1">
              <a:lumMod val="85000"/>
            </a:schemeClr>
          </a:solidFill>
          <a:ln w="3175">
            <a:noFill/>
          </a:ln>
        </p:spPr>
        <p:txBody>
          <a:bodyPr wrap="square" rtlCol="0">
            <a:spAutoFit/>
          </a:bodyPr>
          <a:lstStyle/>
          <a:p>
            <a:r>
              <a:rPr lang="fr-FR" sz="2000" b="1" cap="small" dirty="0"/>
              <a:t>Bénéficiaires de l’aide</a:t>
            </a:r>
          </a:p>
          <a:p>
            <a:r>
              <a:rPr lang="fr-FR" sz="2000" dirty="0"/>
              <a:t> </a:t>
            </a:r>
          </a:p>
          <a:p>
            <a:r>
              <a:rPr lang="fr-FR" sz="2000" dirty="0"/>
              <a:t>Les propriétaires privés </a:t>
            </a:r>
            <a:r>
              <a:rPr lang="fr-FR" sz="2000" b="1" dirty="0">
                <a:solidFill>
                  <a:schemeClr val="accent1">
                    <a:lumMod val="50000"/>
                  </a:schemeClr>
                </a:solidFill>
              </a:rPr>
              <a:t>et SCI familiale</a:t>
            </a:r>
            <a:r>
              <a:rPr lang="fr-FR" sz="2000" dirty="0"/>
              <a:t>, porteurs d’un projet de rénovation pour une maison individuelle de plus de 15 ans située en Normandie.</a:t>
            </a:r>
          </a:p>
          <a:p>
            <a:r>
              <a:rPr lang="fr-FR" sz="2000" dirty="0"/>
              <a:t>Par extension, peuvent être bénéficiaires, pour un bâtiment de plus de 15 ans :</a:t>
            </a:r>
          </a:p>
          <a:p>
            <a:pPr lvl="0"/>
            <a:r>
              <a:rPr lang="fr-FR" sz="2000" dirty="0"/>
              <a:t>les propriétaires privés, porteurs d’un projet de rénovation en changement d’affectation en vue d’en faire une maison individuelle,</a:t>
            </a:r>
          </a:p>
          <a:p>
            <a:pPr lvl="0"/>
            <a:r>
              <a:rPr lang="fr-FR" sz="2000" dirty="0"/>
              <a:t>les futurs propriétaires</a:t>
            </a:r>
            <a:r>
              <a:rPr lang="fr-FR" sz="2000" dirty="0" smtClean="0"/>
              <a:t>.</a:t>
            </a:r>
          </a:p>
          <a:p>
            <a:pPr lvl="0"/>
            <a:endParaRPr lang="fr-FR" sz="2000" dirty="0" smtClean="0"/>
          </a:p>
          <a:p>
            <a:pPr lvl="0"/>
            <a:r>
              <a:rPr lang="fr-FR" sz="2000" b="1" dirty="0" smtClean="0"/>
              <a:t>Montant de l’aide</a:t>
            </a:r>
          </a:p>
          <a:p>
            <a:pPr lvl="0"/>
            <a:endParaRPr lang="fr-FR" sz="2000" dirty="0"/>
          </a:p>
          <a:p>
            <a:r>
              <a:rPr lang="fr-FR" sz="2000" dirty="0"/>
              <a:t>Le chèque « Audit énergétique et scénarios » est d’un montant forfaitaire de 800 € et doit représenter au minimum 90 % du coût de l’audit.</a:t>
            </a:r>
          </a:p>
          <a:p>
            <a:r>
              <a:rPr lang="fr-FR" sz="2000" b="1" dirty="0">
                <a:solidFill>
                  <a:schemeClr val="accent1">
                    <a:lumMod val="50000"/>
                  </a:schemeClr>
                </a:solidFill>
              </a:rPr>
              <a:t>L’option « audit numérique », limitée à 200 dossiers, donnera droit à une aide complémentaire de 400 €</a:t>
            </a:r>
            <a:r>
              <a:rPr lang="fr-FR" sz="2000" b="1" dirty="0" smtClean="0">
                <a:solidFill>
                  <a:schemeClr val="accent1">
                    <a:lumMod val="50000"/>
                  </a:schemeClr>
                </a:solidFill>
              </a:rPr>
              <a:t>.</a:t>
            </a:r>
            <a:endParaRPr lang="fr-FR" sz="2000" b="1" dirty="0">
              <a:solidFill>
                <a:schemeClr val="accent1">
                  <a:lumMod val="50000"/>
                </a:schemeClr>
              </a:solidFill>
            </a:endParaRPr>
          </a:p>
        </p:txBody>
      </p:sp>
    </p:spTree>
    <p:extLst>
      <p:ext uri="{BB962C8B-B14F-4D97-AF65-F5344CB8AC3E}">
        <p14:creationId xmlns:p14="http://schemas.microsoft.com/office/powerpoint/2010/main" val="22172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87829" y="1654065"/>
            <a:ext cx="10998925" cy="4093428"/>
          </a:xfrm>
          <a:prstGeom prst="rect">
            <a:avLst/>
          </a:prstGeom>
          <a:solidFill>
            <a:schemeClr val="bg1">
              <a:lumMod val="85000"/>
            </a:schemeClr>
          </a:solidFill>
          <a:ln w="3175">
            <a:noFill/>
          </a:ln>
        </p:spPr>
        <p:txBody>
          <a:bodyPr wrap="square" rtlCol="0">
            <a:spAutoFit/>
          </a:bodyPr>
          <a:lstStyle/>
          <a:p>
            <a:endParaRPr lang="fr-FR" sz="2000" b="1" cap="small" dirty="0" smtClean="0"/>
          </a:p>
          <a:p>
            <a:r>
              <a:rPr lang="fr-FR" sz="2000" b="1" cap="small" dirty="0" smtClean="0"/>
              <a:t>Les nouveautés :</a:t>
            </a:r>
          </a:p>
          <a:p>
            <a:endParaRPr lang="fr-FR" sz="2000" b="1" cap="small" dirty="0" smtClean="0"/>
          </a:p>
          <a:p>
            <a:r>
              <a:rPr lang="fr-FR" sz="2000" b="1" dirty="0">
                <a:solidFill>
                  <a:schemeClr val="accent1">
                    <a:lumMod val="50000"/>
                  </a:schemeClr>
                </a:solidFill>
              </a:rPr>
              <a:t>Le particulier peut également demander la réalisation d’un audit numérique afin d’obtenir des informations numérisées sous forme de maquette numérique 3D (plans, composition des parois, visite virtuelle, constitution d’un carnet numérique</a:t>
            </a:r>
            <a:r>
              <a:rPr lang="fr-FR" sz="2000" b="1" dirty="0" smtClean="0">
                <a:solidFill>
                  <a:schemeClr val="accent1">
                    <a:lumMod val="50000"/>
                  </a:schemeClr>
                </a:solidFill>
              </a:rPr>
              <a:t>…) (chèque complémentaire de 400€)</a:t>
            </a:r>
            <a:endParaRPr lang="fr-FR" sz="2000" b="1" dirty="0">
              <a:solidFill>
                <a:schemeClr val="accent1">
                  <a:lumMod val="50000"/>
                </a:schemeClr>
              </a:solidFill>
            </a:endParaRPr>
          </a:p>
          <a:p>
            <a:r>
              <a:rPr lang="fr-FR" sz="2000" b="1" dirty="0">
                <a:solidFill>
                  <a:schemeClr val="accent1">
                    <a:lumMod val="50000"/>
                  </a:schemeClr>
                </a:solidFill>
              </a:rPr>
              <a:t> </a:t>
            </a:r>
          </a:p>
          <a:p>
            <a:endParaRPr lang="fr-FR" sz="2000" b="1" cap="small" dirty="0"/>
          </a:p>
          <a:p>
            <a:r>
              <a:rPr lang="fr-FR" sz="2000" b="1" dirty="0" smtClean="0">
                <a:solidFill>
                  <a:schemeClr val="accent1">
                    <a:lumMod val="50000"/>
                  </a:schemeClr>
                </a:solidFill>
              </a:rPr>
              <a:t>Le </a:t>
            </a:r>
            <a:r>
              <a:rPr lang="fr-FR" sz="2000" b="1" dirty="0">
                <a:solidFill>
                  <a:schemeClr val="accent1">
                    <a:lumMod val="50000"/>
                  </a:schemeClr>
                </a:solidFill>
              </a:rPr>
              <a:t>particulier peut, s’il le souhaite, participer à l’expérimentation « carnet numérique » (« carnet santé de la maison ») : ainsi les données collectées dans le cadre de l’audit seront reversées vers </a:t>
            </a:r>
            <a:r>
              <a:rPr lang="fr-FR" sz="2000" b="1" dirty="0" smtClean="0">
                <a:solidFill>
                  <a:schemeClr val="accent1">
                    <a:lumMod val="50000"/>
                  </a:schemeClr>
                </a:solidFill>
              </a:rPr>
              <a:t>la plateforme créée par les partenaires </a:t>
            </a:r>
            <a:r>
              <a:rPr lang="fr-FR" sz="2000" b="1" dirty="0">
                <a:solidFill>
                  <a:schemeClr val="accent1">
                    <a:lumMod val="50000"/>
                  </a:schemeClr>
                </a:solidFill>
              </a:rPr>
              <a:t>régionaux en charge de la mise en œuvre du carnet numérique de suivi et d’entretien du logement</a:t>
            </a:r>
            <a:r>
              <a:rPr lang="fr-FR" sz="2000" b="1" dirty="0" smtClean="0">
                <a:solidFill>
                  <a:schemeClr val="accent1">
                    <a:lumMod val="50000"/>
                  </a:schemeClr>
                </a:solidFill>
              </a:rPr>
              <a:t>.</a:t>
            </a:r>
          </a:p>
          <a:p>
            <a:endParaRPr lang="fr-FR" sz="2000" b="1" dirty="0">
              <a:solidFill>
                <a:schemeClr val="accent1">
                  <a:lumMod val="50000"/>
                </a:schemeClr>
              </a:solidFill>
            </a:endParaRPr>
          </a:p>
        </p:txBody>
      </p:sp>
      <p:sp>
        <p:nvSpPr>
          <p:cNvPr id="4" name="ZoneTexte 3"/>
          <p:cNvSpPr txBox="1"/>
          <p:nvPr/>
        </p:nvSpPr>
        <p:spPr>
          <a:xfrm>
            <a:off x="1205375" y="714932"/>
            <a:ext cx="9456492" cy="954107"/>
          </a:xfrm>
          <a:prstGeom prst="rect">
            <a:avLst/>
          </a:prstGeom>
          <a:solidFill>
            <a:srgbClr val="C00000"/>
          </a:solidFill>
        </p:spPr>
        <p:txBody>
          <a:bodyPr wrap="square" rtlCol="0">
            <a:spAutoFit/>
          </a:bodyPr>
          <a:lstStyle/>
          <a:p>
            <a:pPr algn="ctr"/>
            <a:r>
              <a:rPr lang="fr-FR" sz="2800" b="1" cap="all" dirty="0">
                <a:solidFill>
                  <a:schemeClr val="bg1"/>
                </a:solidFill>
              </a:rPr>
              <a:t>IDEE Conseil </a:t>
            </a:r>
            <a:r>
              <a:rPr lang="fr-FR" sz="2800" b="1" cap="all" dirty="0" smtClean="0">
                <a:solidFill>
                  <a:schemeClr val="bg1"/>
                </a:solidFill>
              </a:rPr>
              <a:t>: «</a:t>
            </a:r>
            <a:r>
              <a:rPr lang="fr-FR" sz="2800" b="1" cap="all" dirty="0">
                <a:solidFill>
                  <a:schemeClr val="bg1"/>
                </a:solidFill>
              </a:rPr>
              <a:t> </a:t>
            </a:r>
            <a:r>
              <a:rPr lang="fr-FR" sz="2800" b="1" cap="all" dirty="0" smtClean="0">
                <a:solidFill>
                  <a:schemeClr val="bg1"/>
                </a:solidFill>
              </a:rPr>
              <a:t>Chèque </a:t>
            </a:r>
            <a:r>
              <a:rPr lang="fr-FR" sz="2800" b="1" cap="all" dirty="0">
                <a:solidFill>
                  <a:schemeClr val="bg1"/>
                </a:solidFill>
              </a:rPr>
              <a:t>Eco-Energie Normandie :</a:t>
            </a:r>
            <a:endParaRPr lang="fr-FR" sz="2800" dirty="0">
              <a:solidFill>
                <a:schemeClr val="bg1"/>
              </a:solidFill>
            </a:endParaRPr>
          </a:p>
          <a:p>
            <a:pPr algn="ctr"/>
            <a:r>
              <a:rPr lang="fr-FR" sz="2800" b="1" cap="all" dirty="0">
                <a:solidFill>
                  <a:schemeClr val="bg1"/>
                </a:solidFill>
              </a:rPr>
              <a:t>audit ENERGETIQUE et scenarios »</a:t>
            </a:r>
            <a:endParaRPr lang="fr-FR" sz="2800" dirty="0">
              <a:solidFill>
                <a:schemeClr val="bg1"/>
              </a:solidFill>
            </a:endParaRPr>
          </a:p>
        </p:txBody>
      </p:sp>
    </p:spTree>
    <p:extLst>
      <p:ext uri="{BB962C8B-B14F-4D97-AF65-F5344CB8AC3E}">
        <p14:creationId xmlns:p14="http://schemas.microsoft.com/office/powerpoint/2010/main" val="182266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523220"/>
          </a:xfrm>
          <a:prstGeom prst="rect">
            <a:avLst/>
          </a:prstGeom>
          <a:solidFill>
            <a:srgbClr val="C00000"/>
          </a:solidFill>
        </p:spPr>
        <p:txBody>
          <a:bodyPr wrap="square" rtlCol="0">
            <a:spAutoFit/>
          </a:bodyPr>
          <a:lstStyle/>
          <a:p>
            <a:pPr algn="ctr"/>
            <a:r>
              <a:rPr lang="fr-FR" sz="2800" b="1" cap="all" dirty="0" smtClean="0">
                <a:solidFill>
                  <a:schemeClr val="bg1"/>
                </a:solidFill>
              </a:rPr>
              <a:t>Evolution Cahier des charges</a:t>
            </a:r>
            <a:endParaRPr lang="fr-FR" sz="2700" dirty="0">
              <a:solidFill>
                <a:schemeClr val="bg1"/>
              </a:solidFill>
            </a:endParaRPr>
          </a:p>
        </p:txBody>
      </p:sp>
      <p:sp>
        <p:nvSpPr>
          <p:cNvPr id="5" name="ZoneTexte 4"/>
          <p:cNvSpPr txBox="1"/>
          <p:nvPr/>
        </p:nvSpPr>
        <p:spPr>
          <a:xfrm>
            <a:off x="1336004" y="1642913"/>
            <a:ext cx="9456492" cy="4708981"/>
          </a:xfrm>
          <a:prstGeom prst="rect">
            <a:avLst/>
          </a:prstGeom>
          <a:solidFill>
            <a:schemeClr val="bg1">
              <a:lumMod val="85000"/>
            </a:schemeClr>
          </a:solidFill>
          <a:ln w="3175">
            <a:noFill/>
          </a:ln>
        </p:spPr>
        <p:txBody>
          <a:bodyPr wrap="square" rtlCol="0">
            <a:spAutoFit/>
          </a:bodyPr>
          <a:lstStyle/>
          <a:p>
            <a:r>
              <a:rPr lang="fr-FR" sz="2000" b="1" dirty="0">
                <a:solidFill>
                  <a:schemeClr val="accent1">
                    <a:lumMod val="50000"/>
                  </a:schemeClr>
                </a:solidFill>
              </a:rPr>
              <a:t>Obligation de revoir tous les conventionnements pour début octobre </a:t>
            </a:r>
            <a:r>
              <a:rPr lang="fr-FR" sz="2000" b="1" dirty="0" smtClean="0">
                <a:solidFill>
                  <a:schemeClr val="accent1">
                    <a:lumMod val="50000"/>
                  </a:schemeClr>
                </a:solidFill>
              </a:rPr>
              <a:t>et au </a:t>
            </a:r>
            <a:r>
              <a:rPr lang="fr-FR" sz="2000" b="1" dirty="0">
                <a:solidFill>
                  <a:schemeClr val="accent1">
                    <a:lumMod val="50000"/>
                  </a:schemeClr>
                </a:solidFill>
              </a:rPr>
              <a:t>plus tard </a:t>
            </a:r>
            <a:r>
              <a:rPr lang="fr-FR" sz="2000" b="1" dirty="0" smtClean="0">
                <a:solidFill>
                  <a:schemeClr val="accent1">
                    <a:lumMod val="50000"/>
                  </a:schemeClr>
                </a:solidFill>
              </a:rPr>
              <a:t>lors de </a:t>
            </a:r>
            <a:r>
              <a:rPr lang="fr-FR" sz="2000" b="1" dirty="0">
                <a:solidFill>
                  <a:schemeClr val="accent1">
                    <a:lumMod val="50000"/>
                  </a:schemeClr>
                </a:solidFill>
              </a:rPr>
              <a:t>la mise en place de la nouvelle plateforme</a:t>
            </a:r>
          </a:p>
          <a:p>
            <a:r>
              <a:rPr lang="fr-FR" sz="2000" b="1" dirty="0" smtClean="0">
                <a:solidFill>
                  <a:schemeClr val="accent1">
                    <a:lumMod val="50000"/>
                  </a:schemeClr>
                </a:solidFill>
              </a:rPr>
              <a:t>En cours demande des pièces :</a:t>
            </a:r>
          </a:p>
          <a:p>
            <a:pPr marL="342900" indent="-342900">
              <a:buFont typeface="Arial" panose="020B0604020202020204" pitchFamily="34" charset="0"/>
              <a:buChar char="•"/>
            </a:pPr>
            <a:r>
              <a:rPr lang="fr-FR" sz="2000" b="1" dirty="0" smtClean="0">
                <a:solidFill>
                  <a:schemeClr val="accent1">
                    <a:lumMod val="50000"/>
                  </a:schemeClr>
                </a:solidFill>
              </a:rPr>
              <a:t>K-bis </a:t>
            </a:r>
            <a:r>
              <a:rPr lang="fr-FR" sz="2000" b="1" dirty="0" smtClean="0">
                <a:solidFill>
                  <a:schemeClr val="accent1">
                    <a:lumMod val="50000"/>
                  </a:schemeClr>
                </a:solidFill>
              </a:rPr>
              <a:t>avec activité de bureau d’étude</a:t>
            </a:r>
          </a:p>
          <a:p>
            <a:pPr marL="342900" indent="-342900">
              <a:buFont typeface="Arial" panose="020B0604020202020204" pitchFamily="34" charset="0"/>
              <a:buChar char="•"/>
            </a:pPr>
            <a:r>
              <a:rPr lang="fr-FR" sz="2000" b="1" dirty="0">
                <a:solidFill>
                  <a:schemeClr val="accent1">
                    <a:lumMod val="50000"/>
                  </a:schemeClr>
                </a:solidFill>
              </a:rPr>
              <a:t>Assurance décennale obligatoire sur l’activité de BE thermique</a:t>
            </a:r>
          </a:p>
          <a:p>
            <a:pPr marL="342900" indent="-342900">
              <a:buFont typeface="Arial" panose="020B0604020202020204" pitchFamily="34" charset="0"/>
              <a:buChar char="•"/>
            </a:pPr>
            <a:r>
              <a:rPr lang="fr-FR" sz="2000" b="1" dirty="0" smtClean="0">
                <a:solidFill>
                  <a:schemeClr val="accent1">
                    <a:lumMod val="50000"/>
                  </a:schemeClr>
                </a:solidFill>
              </a:rPr>
              <a:t>Les compétences (</a:t>
            </a:r>
            <a:r>
              <a:rPr lang="fr-FR" sz="2000" b="1" dirty="0" err="1" smtClean="0">
                <a:solidFill>
                  <a:schemeClr val="accent1">
                    <a:lumMod val="50000"/>
                  </a:schemeClr>
                </a:solidFill>
              </a:rPr>
              <a:t>qualif</a:t>
            </a:r>
            <a:r>
              <a:rPr lang="fr-FR" sz="2000" b="1" dirty="0" smtClean="0">
                <a:solidFill>
                  <a:schemeClr val="accent1">
                    <a:lumMod val="50000"/>
                  </a:schemeClr>
                </a:solidFill>
              </a:rPr>
              <a:t>, formation </a:t>
            </a:r>
            <a:r>
              <a:rPr lang="fr-FR" sz="2000" b="1" dirty="0" smtClean="0">
                <a:solidFill>
                  <a:schemeClr val="accent1">
                    <a:lumMod val="50000"/>
                  </a:schemeClr>
                </a:solidFill>
              </a:rPr>
              <a:t>initiale/continue</a:t>
            </a:r>
            <a:r>
              <a:rPr lang="fr-FR" sz="2000" b="1" dirty="0" smtClean="0">
                <a:solidFill>
                  <a:schemeClr val="accent1">
                    <a:lumMod val="50000"/>
                  </a:schemeClr>
                </a:solidFill>
              </a:rPr>
              <a:t>…)</a:t>
            </a:r>
            <a:endParaRPr lang="fr-FR" sz="2000" b="1" dirty="0">
              <a:solidFill>
                <a:schemeClr val="accent1">
                  <a:lumMod val="50000"/>
                </a:schemeClr>
              </a:solidFill>
            </a:endParaRPr>
          </a:p>
          <a:p>
            <a:pPr marL="342900" indent="-342900">
              <a:buFont typeface="Arial" panose="020B0604020202020204" pitchFamily="34" charset="0"/>
              <a:buChar char="•"/>
            </a:pPr>
            <a:r>
              <a:rPr lang="fr-FR" sz="2000" b="1" dirty="0" smtClean="0">
                <a:solidFill>
                  <a:schemeClr val="accent1">
                    <a:lumMod val="50000"/>
                  </a:schemeClr>
                </a:solidFill>
              </a:rPr>
              <a:t>Devis </a:t>
            </a:r>
            <a:r>
              <a:rPr lang="fr-FR" sz="2000" b="1" dirty="0" smtClean="0">
                <a:solidFill>
                  <a:schemeClr val="accent1">
                    <a:lumMod val="50000"/>
                  </a:schemeClr>
                </a:solidFill>
              </a:rPr>
              <a:t>types</a:t>
            </a:r>
            <a:endParaRPr lang="fr-FR" sz="2000" b="1" dirty="0" smtClean="0">
              <a:solidFill>
                <a:schemeClr val="accent1">
                  <a:lumMod val="50000"/>
                </a:schemeClr>
              </a:solidFill>
            </a:endParaRPr>
          </a:p>
          <a:p>
            <a:endParaRPr lang="fr-FR" sz="2000" b="1" dirty="0" smtClean="0">
              <a:solidFill>
                <a:schemeClr val="accent1">
                  <a:lumMod val="50000"/>
                </a:schemeClr>
              </a:solidFill>
            </a:endParaRPr>
          </a:p>
          <a:p>
            <a:r>
              <a:rPr lang="fr-FR" sz="2000" b="1" dirty="0" smtClean="0">
                <a:solidFill>
                  <a:schemeClr val="accent1">
                    <a:lumMod val="50000"/>
                  </a:schemeClr>
                </a:solidFill>
              </a:rPr>
              <a:t>Pour la conformité des audits la région s’appuie sur les audits déjà réalisés</a:t>
            </a:r>
          </a:p>
          <a:p>
            <a:r>
              <a:rPr lang="fr-FR" sz="2000" b="1" dirty="0" smtClean="0">
                <a:solidFill>
                  <a:schemeClr val="accent1">
                    <a:lumMod val="50000"/>
                  </a:schemeClr>
                </a:solidFill>
              </a:rPr>
              <a:t>Les commissions statueront sur le </a:t>
            </a:r>
            <a:r>
              <a:rPr lang="fr-FR" sz="2000" b="1" dirty="0" err="1" smtClean="0">
                <a:solidFill>
                  <a:schemeClr val="accent1">
                    <a:lumMod val="50000"/>
                  </a:schemeClr>
                </a:solidFill>
              </a:rPr>
              <a:t>re</a:t>
            </a:r>
            <a:r>
              <a:rPr lang="fr-FR" sz="2000" b="1" dirty="0" smtClean="0">
                <a:solidFill>
                  <a:schemeClr val="accent1">
                    <a:lumMod val="50000"/>
                  </a:schemeClr>
                </a:solidFill>
              </a:rPr>
              <a:t>-conventionnement</a:t>
            </a:r>
          </a:p>
          <a:p>
            <a:endParaRPr lang="fr-FR" sz="2000" b="1" dirty="0" smtClean="0">
              <a:solidFill>
                <a:schemeClr val="accent1">
                  <a:lumMod val="50000"/>
                </a:schemeClr>
              </a:solidFill>
            </a:endParaRPr>
          </a:p>
          <a:p>
            <a:r>
              <a:rPr lang="fr-FR" sz="2000" b="1" dirty="0" smtClean="0">
                <a:solidFill>
                  <a:schemeClr val="accent1">
                    <a:lumMod val="50000"/>
                  </a:schemeClr>
                </a:solidFill>
              </a:rPr>
              <a:t>Les auditeurs auront accès au dossiers de leurs clients et devront compléter sur la nouvelle plateforme les informations sur le projet (situation initiale, situation BBC et situation projet)</a:t>
            </a:r>
          </a:p>
          <a:p>
            <a:endParaRPr lang="fr-FR" sz="2000" b="1" dirty="0"/>
          </a:p>
        </p:txBody>
      </p:sp>
    </p:spTree>
    <p:extLst>
      <p:ext uri="{BB962C8B-B14F-4D97-AF65-F5344CB8AC3E}">
        <p14:creationId xmlns:p14="http://schemas.microsoft.com/office/powerpoint/2010/main" val="359298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IDEE ACTION : « </a:t>
            </a:r>
            <a:r>
              <a:rPr lang="fr-FR" sz="2800" b="1" cap="all" dirty="0" err="1" smtClean="0">
                <a:solidFill>
                  <a:schemeClr val="bg1"/>
                </a:solidFill>
              </a:rPr>
              <a:t>Chéque</a:t>
            </a:r>
            <a:r>
              <a:rPr lang="fr-FR" sz="2800" b="1" cap="all" dirty="0" smtClean="0">
                <a:solidFill>
                  <a:schemeClr val="bg1"/>
                </a:solidFill>
              </a:rPr>
              <a:t> Eco-Energie Normandie</a:t>
            </a:r>
            <a:endParaRPr lang="fr-FR" sz="2800" dirty="0" smtClean="0">
              <a:solidFill>
                <a:schemeClr val="bg1"/>
              </a:solidFill>
            </a:endParaRPr>
          </a:p>
          <a:p>
            <a:pPr algn="ctr"/>
            <a:r>
              <a:rPr lang="fr-FR" sz="2800" b="1" cap="all" dirty="0" smtClean="0">
                <a:solidFill>
                  <a:schemeClr val="bg1"/>
                </a:solidFill>
              </a:rPr>
              <a:t>Travaux Niveaux 1 - 2 et BBC »</a:t>
            </a:r>
            <a:endParaRPr lang="fr-FR" sz="2700" dirty="0">
              <a:solidFill>
                <a:schemeClr val="bg1"/>
              </a:solidFill>
            </a:endParaRPr>
          </a:p>
        </p:txBody>
      </p:sp>
      <p:sp>
        <p:nvSpPr>
          <p:cNvPr id="5" name="ZoneTexte 4"/>
          <p:cNvSpPr txBox="1"/>
          <p:nvPr/>
        </p:nvSpPr>
        <p:spPr>
          <a:xfrm>
            <a:off x="535576" y="1669039"/>
            <a:ext cx="11142617" cy="5016758"/>
          </a:xfrm>
          <a:prstGeom prst="rect">
            <a:avLst/>
          </a:prstGeom>
          <a:solidFill>
            <a:schemeClr val="bg1">
              <a:lumMod val="85000"/>
            </a:schemeClr>
          </a:solidFill>
          <a:ln w="3175">
            <a:noFill/>
          </a:ln>
        </p:spPr>
        <p:txBody>
          <a:bodyPr wrap="square" rtlCol="0">
            <a:spAutoFit/>
          </a:bodyPr>
          <a:lstStyle/>
          <a:p>
            <a:r>
              <a:rPr lang="fr-FR" sz="2000" b="1" cap="small" dirty="0"/>
              <a:t>Bénéficiaires de l’aide</a:t>
            </a:r>
          </a:p>
          <a:p>
            <a:r>
              <a:rPr lang="fr-FR" sz="2000" dirty="0"/>
              <a:t> </a:t>
            </a:r>
          </a:p>
          <a:p>
            <a:pPr lvl="0"/>
            <a:r>
              <a:rPr lang="fr-FR" sz="2000" dirty="0"/>
              <a:t>Les particuliers propriétaires privés (particuliers à titre individuel ou regroupés </a:t>
            </a:r>
            <a:r>
              <a:rPr lang="fr-FR" sz="2000" b="1" dirty="0">
                <a:solidFill>
                  <a:schemeClr val="accent1">
                    <a:lumMod val="50000"/>
                  </a:schemeClr>
                </a:solidFill>
              </a:rPr>
              <a:t>en société civile immobilière familiale</a:t>
            </a:r>
            <a:r>
              <a:rPr lang="fr-FR" sz="2000" dirty="0"/>
              <a:t>), porteurs d’un projet de rénovation pour une maison individuelle de plus de 15 ans située en Normandie, dont le revenu fiscal de référence est inférieur aux plafonds de ressources </a:t>
            </a:r>
            <a:r>
              <a:rPr lang="fr-FR" sz="2000" dirty="0" smtClean="0"/>
              <a:t>2x revenus modeste </a:t>
            </a:r>
            <a:r>
              <a:rPr lang="fr-FR" sz="2000" dirty="0"/>
              <a:t>(pour le cas des SCI il s’agit du revenu fiscal de l’occupant membre de la SCI) </a:t>
            </a:r>
            <a:endParaRPr lang="fr-FR" sz="2000" dirty="0" smtClean="0"/>
          </a:p>
          <a:p>
            <a:pPr lvl="0"/>
            <a:endParaRPr lang="fr-FR" sz="2000" dirty="0"/>
          </a:p>
          <a:p>
            <a:r>
              <a:rPr lang="fr-FR" sz="2000" dirty="0"/>
              <a:t> </a:t>
            </a:r>
            <a:r>
              <a:rPr lang="fr-FR" sz="2000" dirty="0" smtClean="0"/>
              <a:t>Les </a:t>
            </a:r>
            <a:r>
              <a:rPr lang="fr-FR" sz="2000" dirty="0"/>
              <a:t>propriétaires privés bailleurs (particuliers à titre individuel </a:t>
            </a:r>
            <a:r>
              <a:rPr lang="fr-FR" sz="2000" dirty="0">
                <a:solidFill>
                  <a:schemeClr val="accent1">
                    <a:lumMod val="50000"/>
                  </a:schemeClr>
                </a:solidFill>
              </a:rPr>
              <a:t>ou regroupés en société civile immobilière familiale</a:t>
            </a:r>
            <a:r>
              <a:rPr lang="fr-FR" sz="2000" dirty="0"/>
              <a:t>) au dessus des plafonds de ressources, porteurs d’un projet de rénovation pour une maison individuelle de plus de 15 ans située en Normandie et conventionnés avec l’ANAH.</a:t>
            </a:r>
          </a:p>
          <a:p>
            <a:r>
              <a:rPr lang="fr-FR" sz="2000" b="1" dirty="0">
                <a:solidFill>
                  <a:schemeClr val="accent1">
                    <a:lumMod val="50000"/>
                  </a:schemeClr>
                </a:solidFill>
              </a:rPr>
              <a:t>L’aide correspondant au chèque « Travaux niveau BBC » pourra également être accordée aux propriétaires qui ont un revenu fiscal de référence compris entre 2 et 4 fois le niveau « ressources modestes » de l’ANAH, dès lors que le montant des travaux est supérieur à 70 000 € et aux propriétaires porteurs d’un projet de rénovation en changement d’affectation pour constituer un logement.</a:t>
            </a:r>
          </a:p>
          <a:p>
            <a:r>
              <a:rPr lang="fr-FR" sz="2000" b="1" dirty="0">
                <a:solidFill>
                  <a:schemeClr val="accent1">
                    <a:lumMod val="50000"/>
                  </a:schemeClr>
                </a:solidFill>
              </a:rPr>
              <a:t> </a:t>
            </a:r>
          </a:p>
          <a:p>
            <a:pPr lvl="0"/>
            <a:endParaRPr lang="fr-FR" sz="2000" dirty="0"/>
          </a:p>
        </p:txBody>
      </p:sp>
    </p:spTree>
    <p:extLst>
      <p:ext uri="{BB962C8B-B14F-4D97-AF65-F5344CB8AC3E}">
        <p14:creationId xmlns:p14="http://schemas.microsoft.com/office/powerpoint/2010/main" val="404199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IDEE ACTION : « </a:t>
            </a:r>
            <a:r>
              <a:rPr lang="fr-FR" sz="2800" b="1" cap="all" dirty="0" err="1" smtClean="0">
                <a:solidFill>
                  <a:schemeClr val="bg1"/>
                </a:solidFill>
              </a:rPr>
              <a:t>Chéque</a:t>
            </a:r>
            <a:r>
              <a:rPr lang="fr-FR" sz="2800" b="1" cap="all" dirty="0" smtClean="0">
                <a:solidFill>
                  <a:schemeClr val="bg1"/>
                </a:solidFill>
              </a:rPr>
              <a:t> Eco-Energie Normandie</a:t>
            </a:r>
            <a:endParaRPr lang="fr-FR" sz="2800" dirty="0" smtClean="0">
              <a:solidFill>
                <a:schemeClr val="bg1"/>
              </a:solidFill>
            </a:endParaRPr>
          </a:p>
          <a:p>
            <a:pPr algn="ctr"/>
            <a:r>
              <a:rPr lang="fr-FR" sz="2800" b="1" cap="all" dirty="0" smtClean="0">
                <a:solidFill>
                  <a:schemeClr val="bg1"/>
                </a:solidFill>
              </a:rPr>
              <a:t>Travaux Niveaux 1 - 2 et BBC »</a:t>
            </a:r>
            <a:endParaRPr lang="fr-FR" sz="2700" dirty="0">
              <a:solidFill>
                <a:schemeClr val="bg1"/>
              </a:solidFill>
            </a:endParaRPr>
          </a:p>
        </p:txBody>
      </p:sp>
      <p:sp>
        <p:nvSpPr>
          <p:cNvPr id="5" name="ZoneTexte 4"/>
          <p:cNvSpPr txBox="1"/>
          <p:nvPr/>
        </p:nvSpPr>
        <p:spPr>
          <a:xfrm>
            <a:off x="535576" y="1669039"/>
            <a:ext cx="11142617" cy="4401205"/>
          </a:xfrm>
          <a:prstGeom prst="rect">
            <a:avLst/>
          </a:prstGeom>
          <a:solidFill>
            <a:schemeClr val="bg1">
              <a:lumMod val="85000"/>
            </a:schemeClr>
          </a:solidFill>
          <a:ln w="3175">
            <a:noFill/>
          </a:ln>
        </p:spPr>
        <p:txBody>
          <a:bodyPr wrap="square" rtlCol="0">
            <a:spAutoFit/>
          </a:bodyPr>
          <a:lstStyle/>
          <a:p>
            <a:r>
              <a:rPr lang="fr-FR" sz="2000" b="1" cap="small" dirty="0"/>
              <a:t>Critères d’éligibilité et de sélection des projets</a:t>
            </a:r>
          </a:p>
          <a:p>
            <a:r>
              <a:rPr lang="fr-FR" sz="2000" dirty="0"/>
              <a:t> </a:t>
            </a:r>
          </a:p>
          <a:p>
            <a:r>
              <a:rPr lang="fr-FR" sz="2000" dirty="0"/>
              <a:t>Pour bénéficier de l’aide, les propriétaires privés devront au préalable :</a:t>
            </a:r>
          </a:p>
          <a:p>
            <a:pPr marL="342900" lvl="0" indent="-342900">
              <a:buFont typeface="Arial" panose="020B0604020202020204" pitchFamily="34" charset="0"/>
              <a:buChar char="•"/>
            </a:pPr>
            <a:r>
              <a:rPr lang="fr-FR" sz="2000" dirty="0"/>
              <a:t>soit avoir fait réaliser une évaluation thermique par un conseiller Habitat &amp; Energie, répondant aux critères techniques d’éligibilité « compatibilité BBC </a:t>
            </a:r>
            <a:r>
              <a:rPr lang="fr-FR" sz="2000" dirty="0" smtClean="0"/>
              <a:t>»,</a:t>
            </a:r>
          </a:p>
          <a:p>
            <a:pPr marL="342900" lvl="0" indent="-342900">
              <a:buFont typeface="Arial" panose="020B0604020202020204" pitchFamily="34" charset="0"/>
              <a:buChar char="•"/>
            </a:pPr>
            <a:endParaRPr lang="fr-FR" sz="2000" dirty="0"/>
          </a:p>
          <a:p>
            <a:pPr marL="342900" lvl="0" indent="-342900">
              <a:buFont typeface="Arial" panose="020B0604020202020204" pitchFamily="34" charset="0"/>
              <a:buChar char="•"/>
            </a:pPr>
            <a:r>
              <a:rPr lang="fr-FR" sz="2000" dirty="0"/>
              <a:t>soit avoir fait réaliser un audit énergétique par un auditeur conventionné avec la Région, répondant aux critères du chèque « Audit énergétique et scénarios » obligatoire pour </a:t>
            </a:r>
            <a:r>
              <a:rPr lang="fr-FR" sz="2000" dirty="0" smtClean="0"/>
              <a:t>le niveau 2 avec rénovateur et le niveau BBC.</a:t>
            </a:r>
          </a:p>
          <a:p>
            <a:pPr marL="342900" lvl="0" indent="-342900">
              <a:buFont typeface="Arial" panose="020B0604020202020204" pitchFamily="34" charset="0"/>
              <a:buChar char="•"/>
            </a:pPr>
            <a:endParaRPr lang="fr-FR" sz="2000" dirty="0"/>
          </a:p>
          <a:p>
            <a:r>
              <a:rPr lang="fr-FR" sz="2000" dirty="0"/>
              <a:t>Ils devront également s’engager à effectuer les travaux de rénovation justifiant l’aide en faisant appel à des entreprises RGE </a:t>
            </a:r>
            <a:r>
              <a:rPr lang="fr-FR" sz="2000" b="1" dirty="0" smtClean="0">
                <a:solidFill>
                  <a:schemeClr val="accent1">
                    <a:lumMod val="50000"/>
                  </a:schemeClr>
                </a:solidFill>
              </a:rPr>
              <a:t>de </a:t>
            </a:r>
            <a:r>
              <a:rPr lang="fr-FR" sz="2000" b="1" dirty="0">
                <a:solidFill>
                  <a:schemeClr val="accent1">
                    <a:lumMod val="50000"/>
                  </a:schemeClr>
                </a:solidFill>
              </a:rPr>
              <a:t>préférence formées à la rénovation globale (formations de type FEE BAT 3, RENO EXPERT, Rénovation à basse consommation, formations par le geste sur des plateaux techniques PRAXIBAT</a:t>
            </a:r>
            <a:r>
              <a:rPr lang="fr-FR" sz="2000" b="1" dirty="0" smtClean="0">
                <a:solidFill>
                  <a:schemeClr val="accent1">
                    <a:lumMod val="50000"/>
                  </a:schemeClr>
                </a:solidFill>
              </a:rPr>
              <a:t>…).</a:t>
            </a:r>
            <a:endParaRPr lang="fr-FR" sz="2000" b="1" dirty="0">
              <a:solidFill>
                <a:schemeClr val="accent1">
                  <a:lumMod val="50000"/>
                </a:schemeClr>
              </a:solidFill>
            </a:endParaRPr>
          </a:p>
        </p:txBody>
      </p:sp>
    </p:spTree>
    <p:extLst>
      <p:ext uri="{BB962C8B-B14F-4D97-AF65-F5344CB8AC3E}">
        <p14:creationId xmlns:p14="http://schemas.microsoft.com/office/powerpoint/2010/main" val="307426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IDEE ACTION : « </a:t>
            </a:r>
            <a:r>
              <a:rPr lang="fr-FR" sz="2800" b="1" cap="all" dirty="0" err="1" smtClean="0">
                <a:solidFill>
                  <a:schemeClr val="bg1"/>
                </a:solidFill>
              </a:rPr>
              <a:t>Chéque</a:t>
            </a:r>
            <a:r>
              <a:rPr lang="fr-FR" sz="2800" b="1" cap="all" dirty="0" smtClean="0">
                <a:solidFill>
                  <a:schemeClr val="bg1"/>
                </a:solidFill>
              </a:rPr>
              <a:t> Eco-Energie Normandie</a:t>
            </a:r>
            <a:endParaRPr lang="fr-FR" sz="2800" dirty="0" smtClean="0">
              <a:solidFill>
                <a:schemeClr val="bg1"/>
              </a:solidFill>
            </a:endParaRPr>
          </a:p>
          <a:p>
            <a:pPr algn="ctr"/>
            <a:r>
              <a:rPr lang="fr-FR" sz="2800" b="1" cap="all" dirty="0" smtClean="0">
                <a:solidFill>
                  <a:schemeClr val="bg1"/>
                </a:solidFill>
              </a:rPr>
              <a:t>Travaux Niveaux 1»</a:t>
            </a:r>
            <a:endParaRPr lang="fr-FR" sz="2700" dirty="0">
              <a:solidFill>
                <a:schemeClr val="bg1"/>
              </a:solidFill>
            </a:endParaRPr>
          </a:p>
        </p:txBody>
      </p:sp>
      <p:sp>
        <p:nvSpPr>
          <p:cNvPr id="5" name="ZoneTexte 4"/>
          <p:cNvSpPr txBox="1"/>
          <p:nvPr/>
        </p:nvSpPr>
        <p:spPr>
          <a:xfrm>
            <a:off x="535576" y="1669039"/>
            <a:ext cx="11142617" cy="4093428"/>
          </a:xfrm>
          <a:prstGeom prst="rect">
            <a:avLst/>
          </a:prstGeom>
          <a:solidFill>
            <a:schemeClr val="bg1">
              <a:lumMod val="85000"/>
            </a:schemeClr>
          </a:solidFill>
          <a:ln w="3175">
            <a:noFill/>
          </a:ln>
        </p:spPr>
        <p:txBody>
          <a:bodyPr wrap="square" rtlCol="0">
            <a:spAutoFit/>
          </a:bodyPr>
          <a:lstStyle/>
          <a:p>
            <a:r>
              <a:rPr lang="fr-FR" sz="2000" b="1" cap="small" dirty="0"/>
              <a:t>Critères d’éligibilité et de sélection des projets</a:t>
            </a:r>
          </a:p>
          <a:p>
            <a:r>
              <a:rPr lang="fr-FR" sz="2000" dirty="0"/>
              <a:t> </a:t>
            </a:r>
          </a:p>
          <a:p>
            <a:r>
              <a:rPr lang="fr-FR" sz="2000" dirty="0" smtClean="0"/>
              <a:t>Les </a:t>
            </a:r>
            <a:r>
              <a:rPr lang="fr-FR" sz="2000" dirty="0"/>
              <a:t>chèques « Travaux » attribués par la Région visent à contribuer au financement de travaux de rénovation BBC compatibles permettant :</a:t>
            </a:r>
          </a:p>
          <a:p>
            <a:pPr lvl="0"/>
            <a:r>
              <a:rPr lang="fr-FR" sz="2000" dirty="0"/>
              <a:t>Pour le chèque « Travaux niveau 1 », un gain de 40 % de la consommation en énergie primaire du logement </a:t>
            </a:r>
            <a:r>
              <a:rPr lang="fr-FR" sz="2000" dirty="0" smtClean="0"/>
              <a:t>:</a:t>
            </a:r>
          </a:p>
          <a:p>
            <a:pPr lvl="0"/>
            <a:endParaRPr lang="fr-FR" sz="2000" dirty="0"/>
          </a:p>
          <a:p>
            <a:pPr marL="342900" lvl="0" indent="-342900">
              <a:buFont typeface="Arial" panose="020B0604020202020204" pitchFamily="34" charset="0"/>
              <a:buChar char="•"/>
            </a:pPr>
            <a:r>
              <a:rPr lang="fr-FR" sz="2000" b="1" dirty="0">
                <a:solidFill>
                  <a:schemeClr val="accent1">
                    <a:lumMod val="50000"/>
                  </a:schemeClr>
                </a:solidFill>
              </a:rPr>
              <a:t>Soit établi par évaluation thermique et qui respecte au moins l’une des prescriptions suivantes : changement des fenêtres ou isolation des combles et toiture ou isolation des murs (ITI ou ITE</a:t>
            </a:r>
            <a:r>
              <a:rPr lang="fr-FR" sz="2000" b="1" dirty="0" smtClean="0">
                <a:solidFill>
                  <a:schemeClr val="accent1">
                    <a:lumMod val="50000"/>
                  </a:schemeClr>
                </a:solidFill>
              </a:rPr>
              <a:t>). Ces </a:t>
            </a:r>
            <a:r>
              <a:rPr lang="fr-FR" sz="2000" b="1" dirty="0">
                <a:solidFill>
                  <a:schemeClr val="accent1">
                    <a:lumMod val="50000"/>
                  </a:schemeClr>
                </a:solidFill>
              </a:rPr>
              <a:t>travaux seront compatibles BBC et permettront avec d’autres travaux d’atteindre le niveau requis</a:t>
            </a:r>
            <a:r>
              <a:rPr lang="fr-FR" sz="2000" b="1" dirty="0" smtClean="0">
                <a:solidFill>
                  <a:schemeClr val="accent1">
                    <a:lumMod val="50000"/>
                  </a:schemeClr>
                </a:solidFill>
              </a:rPr>
              <a:t>.</a:t>
            </a:r>
          </a:p>
          <a:p>
            <a:endParaRPr lang="fr-FR" sz="2000" b="1" dirty="0">
              <a:solidFill>
                <a:schemeClr val="accent1">
                  <a:lumMod val="50000"/>
                </a:schemeClr>
              </a:solidFill>
            </a:endParaRPr>
          </a:p>
          <a:p>
            <a:pPr marL="342900" lvl="0" indent="-342900">
              <a:buFont typeface="Arial" panose="020B0604020202020204" pitchFamily="34" charset="0"/>
              <a:buChar char="•"/>
            </a:pPr>
            <a:r>
              <a:rPr lang="fr-FR" sz="2000" b="1" dirty="0">
                <a:solidFill>
                  <a:schemeClr val="accent1">
                    <a:lumMod val="50000"/>
                  </a:schemeClr>
                </a:solidFill>
              </a:rPr>
              <a:t>Soit établi par audit et dans ce cas ce sont les prescriptions du scénario correspondant de l’audit qui devront être respectées</a:t>
            </a:r>
            <a:r>
              <a:rPr lang="fr-FR" sz="2000" b="1" dirty="0" smtClean="0">
                <a:solidFill>
                  <a:schemeClr val="accent1">
                    <a:lumMod val="50000"/>
                  </a:schemeClr>
                </a:solidFill>
              </a:rPr>
              <a:t>.</a:t>
            </a:r>
            <a:endParaRPr lang="fr-FR" sz="2000" b="1" dirty="0">
              <a:solidFill>
                <a:schemeClr val="accent1">
                  <a:lumMod val="50000"/>
                </a:schemeClr>
              </a:solidFill>
            </a:endParaRPr>
          </a:p>
        </p:txBody>
      </p:sp>
    </p:spTree>
    <p:extLst>
      <p:ext uri="{BB962C8B-B14F-4D97-AF65-F5344CB8AC3E}">
        <p14:creationId xmlns:p14="http://schemas.microsoft.com/office/powerpoint/2010/main" val="146172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818609" y="-27707"/>
            <a:ext cx="9914046" cy="6841083"/>
            <a:chOff x="0" y="0"/>
            <a:chExt cx="10058400" cy="7113181"/>
          </a:xfrm>
        </p:grpSpPr>
        <p:pic>
          <p:nvPicPr>
            <p:cNvPr id="5" name="Image 4" descr="PPT REGION NORMAN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113181"/>
            </a:xfrm>
            <a:prstGeom prst="rect">
              <a:avLst/>
            </a:prstGeom>
          </p:spPr>
        </p:pic>
        <p:sp>
          <p:nvSpPr>
            <p:cNvPr id="6" name="Zone de texte 2"/>
            <p:cNvSpPr txBox="1">
              <a:spLocks noChangeArrowheads="1"/>
            </p:cNvSpPr>
            <p:nvPr/>
          </p:nvSpPr>
          <p:spPr bwMode="auto">
            <a:xfrm>
              <a:off x="520995" y="3556590"/>
              <a:ext cx="9016410" cy="170726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Dispositif chèque / réunion de travail </a:t>
              </a:r>
              <a:r>
                <a:rPr lang="fr-FR" sz="2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r>
              <a:br>
                <a:rPr lang="fr-FR" sz="28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avec </a:t>
              </a: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les rénovateurs BBC et les auditeurs </a:t>
              </a:r>
            </a:p>
            <a:p>
              <a:pPr algn="ctr">
                <a:lnSpc>
                  <a:spcPct val="115000"/>
                </a:lnSpc>
                <a:spcAft>
                  <a:spcPts val="1000"/>
                </a:spcAft>
              </a:pPr>
              <a:r>
                <a:rPr lang="fr-FR" sz="2800" dirty="0" smtClean="0">
                  <a:solidFill>
                    <a:srgbClr val="FFFFFF"/>
                  </a:solidFill>
                  <a:latin typeface="Calibri" panose="020F0502020204030204" pitchFamily="34" charset="0"/>
                  <a:cs typeface="Times New Roman" panose="02020603050405020304" pitchFamily="18" charset="0"/>
                </a:rPr>
                <a:t>Le 6 </a:t>
              </a:r>
              <a:r>
                <a:rPr lang="fr-FR" sz="2800" dirty="0" smtClean="0">
                  <a:solidFill>
                    <a:srgbClr val="FFFFFF"/>
                  </a:solidFill>
                  <a:latin typeface="Calibri" panose="020F0502020204030204" pitchFamily="34" charset="0"/>
                  <a:cs typeface="Times New Roman" panose="02020603050405020304" pitchFamily="18" charset="0"/>
                </a:rPr>
                <a:t>juillet 2017 </a:t>
              </a:r>
              <a:r>
                <a:rPr lang="fr-FR" sz="2800" dirty="0" smtClean="0">
                  <a:solidFill>
                    <a:srgbClr val="FFFFFF"/>
                  </a:solidFill>
                  <a:latin typeface="Calibri" panose="020F0502020204030204" pitchFamily="34" charset="0"/>
                  <a:cs typeface="Times New Roman" panose="02020603050405020304" pitchFamily="18" charset="0"/>
                </a:rPr>
                <a:t>à Caen place Reine Mathilde</a:t>
              </a:r>
              <a:r>
                <a:rPr lang="fr-FR" sz="2800" dirty="0" smtClean="0">
                  <a:solidFill>
                    <a:schemeClr val="bg1"/>
                  </a:solidFill>
                </a:rPr>
                <a:t> </a:t>
              </a: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3373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IDEE ACTION : « </a:t>
            </a:r>
            <a:r>
              <a:rPr lang="fr-FR" sz="2800" b="1" cap="all" dirty="0" err="1" smtClean="0">
                <a:solidFill>
                  <a:schemeClr val="bg1"/>
                </a:solidFill>
              </a:rPr>
              <a:t>Chéque</a:t>
            </a:r>
            <a:r>
              <a:rPr lang="fr-FR" sz="2800" b="1" cap="all" dirty="0" smtClean="0">
                <a:solidFill>
                  <a:schemeClr val="bg1"/>
                </a:solidFill>
              </a:rPr>
              <a:t> Eco-Energie Normandie</a:t>
            </a:r>
            <a:endParaRPr lang="fr-FR" sz="2800" dirty="0" smtClean="0">
              <a:solidFill>
                <a:schemeClr val="bg1"/>
              </a:solidFill>
            </a:endParaRPr>
          </a:p>
          <a:p>
            <a:pPr algn="ctr"/>
            <a:r>
              <a:rPr lang="fr-FR" sz="2800" b="1" cap="all" dirty="0" smtClean="0">
                <a:solidFill>
                  <a:schemeClr val="bg1"/>
                </a:solidFill>
              </a:rPr>
              <a:t>Travaux Niveaux  2 »</a:t>
            </a:r>
            <a:endParaRPr lang="fr-FR" sz="2700" dirty="0">
              <a:solidFill>
                <a:schemeClr val="bg1"/>
              </a:solidFill>
            </a:endParaRPr>
          </a:p>
        </p:txBody>
      </p:sp>
      <p:sp>
        <p:nvSpPr>
          <p:cNvPr id="5" name="ZoneTexte 4"/>
          <p:cNvSpPr txBox="1"/>
          <p:nvPr/>
        </p:nvSpPr>
        <p:spPr>
          <a:xfrm>
            <a:off x="535576" y="1669039"/>
            <a:ext cx="11142617" cy="4093428"/>
          </a:xfrm>
          <a:prstGeom prst="rect">
            <a:avLst/>
          </a:prstGeom>
          <a:solidFill>
            <a:schemeClr val="bg1">
              <a:lumMod val="85000"/>
            </a:schemeClr>
          </a:solidFill>
          <a:ln w="3175">
            <a:noFill/>
          </a:ln>
        </p:spPr>
        <p:txBody>
          <a:bodyPr wrap="square" rtlCol="0">
            <a:spAutoFit/>
          </a:bodyPr>
          <a:lstStyle/>
          <a:p>
            <a:r>
              <a:rPr lang="fr-FR" sz="2000" b="1" cap="small" dirty="0"/>
              <a:t>Critères d’éligibilité et de sélection des projets</a:t>
            </a:r>
          </a:p>
          <a:p>
            <a:r>
              <a:rPr lang="fr-FR" sz="2000" dirty="0"/>
              <a:t> </a:t>
            </a:r>
          </a:p>
          <a:p>
            <a:pPr lvl="0"/>
            <a:r>
              <a:rPr lang="fr-FR" sz="2000" dirty="0" smtClean="0"/>
              <a:t>Pour </a:t>
            </a:r>
            <a:r>
              <a:rPr lang="fr-FR" sz="2000" dirty="0"/>
              <a:t>le chèque « Travaux niveau 2 », un gain de 60 % de la consommation en énergie primaire du logement </a:t>
            </a:r>
            <a:r>
              <a:rPr lang="fr-FR" sz="2000" dirty="0" smtClean="0"/>
              <a:t>:</a:t>
            </a:r>
          </a:p>
          <a:p>
            <a:pPr lvl="0"/>
            <a:endParaRPr lang="fr-FR" sz="2000" dirty="0"/>
          </a:p>
          <a:p>
            <a:pPr marL="342900" lvl="0" indent="-342900">
              <a:buFont typeface="Arial" panose="020B0604020202020204" pitchFamily="34" charset="0"/>
              <a:buChar char="•"/>
            </a:pPr>
            <a:r>
              <a:rPr lang="fr-FR" sz="2000" b="1" dirty="0">
                <a:solidFill>
                  <a:schemeClr val="accent1">
                    <a:lumMod val="50000"/>
                  </a:schemeClr>
                </a:solidFill>
              </a:rPr>
              <a:t>Soit établi par évaluation thermique et qui respecte au moins la prescription suivante : isolation des murs (ITI ou ITE</a:t>
            </a:r>
            <a:r>
              <a:rPr lang="fr-FR" sz="2000" b="1" dirty="0" smtClean="0">
                <a:solidFill>
                  <a:schemeClr val="accent1">
                    <a:lumMod val="50000"/>
                  </a:schemeClr>
                </a:solidFill>
              </a:rPr>
              <a:t>).Ces </a:t>
            </a:r>
            <a:r>
              <a:rPr lang="fr-FR" sz="2000" b="1" dirty="0">
                <a:solidFill>
                  <a:schemeClr val="accent1">
                    <a:lumMod val="50000"/>
                  </a:schemeClr>
                </a:solidFill>
              </a:rPr>
              <a:t>travaux seront compatibles BBC et permettront avec d’autres travaux d’atteindre le niveau requis</a:t>
            </a:r>
            <a:r>
              <a:rPr lang="fr-FR" sz="2000" b="1" dirty="0" smtClean="0">
                <a:solidFill>
                  <a:schemeClr val="accent1">
                    <a:lumMod val="50000"/>
                  </a:schemeClr>
                </a:solidFill>
              </a:rPr>
              <a:t>.</a:t>
            </a:r>
          </a:p>
          <a:p>
            <a:pPr lvl="0"/>
            <a:endParaRPr lang="fr-FR" sz="2000" b="1" dirty="0">
              <a:solidFill>
                <a:schemeClr val="accent1">
                  <a:lumMod val="50000"/>
                </a:schemeClr>
              </a:solidFill>
            </a:endParaRPr>
          </a:p>
          <a:p>
            <a:pPr marL="342900" lvl="0" indent="-342900">
              <a:buFont typeface="Arial" panose="020B0604020202020204" pitchFamily="34" charset="0"/>
              <a:buChar char="•"/>
            </a:pPr>
            <a:r>
              <a:rPr lang="fr-FR" sz="2000" b="1" dirty="0">
                <a:solidFill>
                  <a:schemeClr val="accent1">
                    <a:lumMod val="50000"/>
                  </a:schemeClr>
                </a:solidFill>
              </a:rPr>
              <a:t>Soit établi par audit et dans ce cas ce sont les prescriptions du scénario correspondant de l’audit qui devront être respectées. Le rénovateur BBC devra assurer les contrôles fin de chantier (étanchéité à l’air du bâtiment et du système de renouvellement d’air).</a:t>
            </a:r>
          </a:p>
          <a:p>
            <a:pPr lvl="0"/>
            <a:endParaRPr lang="fr-FR" sz="2000" dirty="0"/>
          </a:p>
        </p:txBody>
      </p:sp>
    </p:spTree>
    <p:extLst>
      <p:ext uri="{BB962C8B-B14F-4D97-AF65-F5344CB8AC3E}">
        <p14:creationId xmlns:p14="http://schemas.microsoft.com/office/powerpoint/2010/main" val="3072435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IDEE ACTION : « </a:t>
            </a:r>
            <a:r>
              <a:rPr lang="fr-FR" sz="2800" b="1" cap="all" dirty="0" err="1" smtClean="0">
                <a:solidFill>
                  <a:schemeClr val="bg1"/>
                </a:solidFill>
              </a:rPr>
              <a:t>Chéque</a:t>
            </a:r>
            <a:r>
              <a:rPr lang="fr-FR" sz="2800" b="1" cap="all" dirty="0" smtClean="0">
                <a:solidFill>
                  <a:schemeClr val="bg1"/>
                </a:solidFill>
              </a:rPr>
              <a:t> Eco-Energie Normandie</a:t>
            </a:r>
            <a:endParaRPr lang="fr-FR" sz="2800" dirty="0" smtClean="0">
              <a:solidFill>
                <a:schemeClr val="bg1"/>
              </a:solidFill>
            </a:endParaRPr>
          </a:p>
          <a:p>
            <a:pPr algn="ctr"/>
            <a:r>
              <a:rPr lang="fr-FR" sz="2800" b="1" cap="all" dirty="0" smtClean="0">
                <a:solidFill>
                  <a:schemeClr val="bg1"/>
                </a:solidFill>
              </a:rPr>
              <a:t>Travaux Niveaux BBC »</a:t>
            </a:r>
            <a:endParaRPr lang="fr-FR" sz="2700" dirty="0">
              <a:solidFill>
                <a:schemeClr val="bg1"/>
              </a:solidFill>
            </a:endParaRPr>
          </a:p>
        </p:txBody>
      </p:sp>
      <p:sp>
        <p:nvSpPr>
          <p:cNvPr id="5" name="ZoneTexte 4"/>
          <p:cNvSpPr txBox="1"/>
          <p:nvPr/>
        </p:nvSpPr>
        <p:spPr>
          <a:xfrm>
            <a:off x="535576" y="1669039"/>
            <a:ext cx="11142617" cy="3785652"/>
          </a:xfrm>
          <a:prstGeom prst="rect">
            <a:avLst/>
          </a:prstGeom>
          <a:solidFill>
            <a:schemeClr val="bg1">
              <a:lumMod val="85000"/>
            </a:schemeClr>
          </a:solidFill>
          <a:ln w="3175">
            <a:noFill/>
          </a:ln>
        </p:spPr>
        <p:txBody>
          <a:bodyPr wrap="square" rtlCol="0">
            <a:spAutoFit/>
          </a:bodyPr>
          <a:lstStyle/>
          <a:p>
            <a:r>
              <a:rPr lang="fr-FR" sz="2000" b="1" cap="small" dirty="0"/>
              <a:t>Critères d’éligibilité et de sélection des projets</a:t>
            </a:r>
          </a:p>
          <a:p>
            <a:r>
              <a:rPr lang="fr-FR" sz="2000" dirty="0"/>
              <a:t> </a:t>
            </a:r>
          </a:p>
          <a:p>
            <a:pPr lvl="0"/>
            <a:r>
              <a:rPr lang="fr-FR" sz="2000" b="1" dirty="0" smtClean="0">
                <a:solidFill>
                  <a:schemeClr val="accent1">
                    <a:lumMod val="50000"/>
                  </a:schemeClr>
                </a:solidFill>
              </a:rPr>
              <a:t>Pour </a:t>
            </a:r>
            <a:r>
              <a:rPr lang="fr-FR" sz="2000" b="1" dirty="0">
                <a:solidFill>
                  <a:schemeClr val="accent1">
                    <a:lumMod val="50000"/>
                  </a:schemeClr>
                </a:solidFill>
              </a:rPr>
              <a:t>le chèque « Travaux niveau BBC », le respect du niveau BBC-</a:t>
            </a:r>
            <a:r>
              <a:rPr lang="fr-FR" sz="2000" b="1" dirty="0" err="1">
                <a:solidFill>
                  <a:schemeClr val="accent1">
                    <a:lumMod val="50000"/>
                  </a:schemeClr>
                </a:solidFill>
              </a:rPr>
              <a:t>Effinergie</a:t>
            </a:r>
            <a:r>
              <a:rPr lang="fr-FR" sz="2000" b="1" dirty="0">
                <a:solidFill>
                  <a:schemeClr val="accent1">
                    <a:lumMod val="50000"/>
                  </a:schemeClr>
                </a:solidFill>
              </a:rPr>
              <a:t> Rénovation établis par audit et un gain minimum de 80 kWh/m²/an en énergie primaire et un gain </a:t>
            </a:r>
            <a:r>
              <a:rPr lang="fr-FR" sz="2000" b="1" dirty="0" err="1">
                <a:solidFill>
                  <a:schemeClr val="accent1">
                    <a:lumMod val="50000"/>
                  </a:schemeClr>
                </a:solidFill>
              </a:rPr>
              <a:t>Ubat</a:t>
            </a:r>
            <a:r>
              <a:rPr lang="fr-FR" sz="2000" b="1" dirty="0">
                <a:solidFill>
                  <a:schemeClr val="accent1">
                    <a:lumMod val="50000"/>
                  </a:schemeClr>
                </a:solidFill>
              </a:rPr>
              <a:t> mini de 20% devra être atteint. </a:t>
            </a:r>
          </a:p>
          <a:p>
            <a:r>
              <a:rPr lang="fr-FR" sz="2000" b="1" dirty="0">
                <a:solidFill>
                  <a:schemeClr val="accent1">
                    <a:lumMod val="50000"/>
                  </a:schemeClr>
                </a:solidFill>
              </a:rPr>
              <a:t>Dans le cas d’une valeur de U bat inférieure à 0,6 W/m2.K, le niveau </a:t>
            </a:r>
            <a:r>
              <a:rPr lang="fr-FR" sz="2000" b="1" dirty="0" smtClean="0">
                <a:solidFill>
                  <a:schemeClr val="accent1">
                    <a:lumMod val="50000"/>
                  </a:schemeClr>
                </a:solidFill>
              </a:rPr>
              <a:t>BBC (CEP) </a:t>
            </a:r>
            <a:r>
              <a:rPr lang="fr-FR" sz="2000" b="1" dirty="0">
                <a:solidFill>
                  <a:schemeClr val="accent1">
                    <a:lumMod val="50000"/>
                  </a:schemeClr>
                </a:solidFill>
              </a:rPr>
              <a:t>pourra être dépassé au maximum de 30% avec justificatif technique</a:t>
            </a:r>
            <a:r>
              <a:rPr lang="fr-FR" sz="2000" b="1" dirty="0" smtClean="0">
                <a:solidFill>
                  <a:schemeClr val="accent1">
                    <a:lumMod val="50000"/>
                  </a:schemeClr>
                </a:solidFill>
              </a:rPr>
              <a:t>.</a:t>
            </a:r>
          </a:p>
          <a:p>
            <a:endParaRPr lang="fr-FR" sz="2000" b="1" dirty="0">
              <a:solidFill>
                <a:schemeClr val="accent1">
                  <a:lumMod val="50000"/>
                </a:schemeClr>
              </a:solidFill>
            </a:endParaRPr>
          </a:p>
          <a:p>
            <a:r>
              <a:rPr lang="fr-FR" sz="2000" b="1" dirty="0">
                <a:solidFill>
                  <a:schemeClr val="accent1">
                    <a:lumMod val="50000"/>
                  </a:schemeClr>
                </a:solidFill>
              </a:rPr>
              <a:t>Le rénovateur BBC devra assurer les contrôles fin de chantier (étanchéité à l’air du bâtiment et du système de renouvellement d’air), avec un objectif de perméabilité à l’air Q4Pa-surf qui devra être inférieur à 0,8 m³/h.m² (en cas d’objectif non atteint, un justificatif du rénovateur BBC sera exigé).</a:t>
            </a:r>
          </a:p>
          <a:p>
            <a:pPr lvl="0"/>
            <a:endParaRPr lang="fr-FR" sz="2000" dirty="0"/>
          </a:p>
        </p:txBody>
      </p:sp>
    </p:spTree>
    <p:extLst>
      <p:ext uri="{BB962C8B-B14F-4D97-AF65-F5344CB8AC3E}">
        <p14:creationId xmlns:p14="http://schemas.microsoft.com/office/powerpoint/2010/main" val="144017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IDEE ACTION : « </a:t>
            </a:r>
            <a:r>
              <a:rPr lang="fr-FR" sz="2800" b="1" cap="all" dirty="0" err="1" smtClean="0">
                <a:solidFill>
                  <a:schemeClr val="bg1"/>
                </a:solidFill>
              </a:rPr>
              <a:t>Chéque</a:t>
            </a:r>
            <a:r>
              <a:rPr lang="fr-FR" sz="2800" b="1" cap="all" dirty="0" smtClean="0">
                <a:solidFill>
                  <a:schemeClr val="bg1"/>
                </a:solidFill>
              </a:rPr>
              <a:t> Eco-Energie Normandie</a:t>
            </a:r>
            <a:endParaRPr lang="fr-FR" sz="2800" dirty="0" smtClean="0">
              <a:solidFill>
                <a:schemeClr val="bg1"/>
              </a:solidFill>
            </a:endParaRPr>
          </a:p>
          <a:p>
            <a:pPr algn="ctr"/>
            <a:r>
              <a:rPr lang="fr-FR" sz="2800" b="1" cap="all" dirty="0" smtClean="0">
                <a:solidFill>
                  <a:schemeClr val="bg1"/>
                </a:solidFill>
              </a:rPr>
              <a:t>Travaux Niveaux 1 - 2 et BBC »</a:t>
            </a:r>
            <a:endParaRPr lang="fr-FR" sz="2700" dirty="0">
              <a:solidFill>
                <a:schemeClr val="bg1"/>
              </a:solidFill>
            </a:endParaRPr>
          </a:p>
        </p:txBody>
      </p:sp>
      <p:sp>
        <p:nvSpPr>
          <p:cNvPr id="5" name="ZoneTexte 4"/>
          <p:cNvSpPr txBox="1"/>
          <p:nvPr/>
        </p:nvSpPr>
        <p:spPr>
          <a:xfrm>
            <a:off x="535576" y="1787513"/>
            <a:ext cx="11142617" cy="2862322"/>
          </a:xfrm>
          <a:prstGeom prst="rect">
            <a:avLst/>
          </a:prstGeom>
          <a:solidFill>
            <a:schemeClr val="bg1">
              <a:lumMod val="85000"/>
            </a:schemeClr>
          </a:solidFill>
          <a:ln w="3175">
            <a:noFill/>
          </a:ln>
        </p:spPr>
        <p:txBody>
          <a:bodyPr wrap="square" rtlCol="0">
            <a:spAutoFit/>
          </a:bodyPr>
          <a:lstStyle/>
          <a:p>
            <a:r>
              <a:rPr lang="fr-FR" sz="2000" b="1" cap="small" dirty="0"/>
              <a:t>Critères d’éligibilité et de sélection des projets</a:t>
            </a:r>
          </a:p>
          <a:p>
            <a:r>
              <a:rPr lang="fr-FR" sz="2000" dirty="0"/>
              <a:t> </a:t>
            </a:r>
          </a:p>
          <a:p>
            <a:r>
              <a:rPr lang="fr-FR" sz="2000" b="1" dirty="0" smtClean="0">
                <a:solidFill>
                  <a:schemeClr val="accent1">
                    <a:lumMod val="50000"/>
                  </a:schemeClr>
                </a:solidFill>
              </a:rPr>
              <a:t>L’intervention </a:t>
            </a:r>
            <a:r>
              <a:rPr lang="fr-FR" sz="2000" b="1" dirty="0">
                <a:solidFill>
                  <a:schemeClr val="accent1">
                    <a:lumMod val="50000"/>
                  </a:schemeClr>
                </a:solidFill>
              </a:rPr>
              <a:t>d’un rénovateur BBC conventionné avec la Région est par ailleurs obligatoire pour l’obtention </a:t>
            </a:r>
            <a:r>
              <a:rPr lang="fr-FR" sz="2000" b="1" dirty="0" smtClean="0">
                <a:solidFill>
                  <a:schemeClr val="accent1">
                    <a:lumMod val="50000"/>
                  </a:schemeClr>
                </a:solidFill>
              </a:rPr>
              <a:t>:</a:t>
            </a:r>
          </a:p>
          <a:p>
            <a:endParaRPr lang="fr-FR" sz="2000" b="1" dirty="0">
              <a:solidFill>
                <a:schemeClr val="accent1">
                  <a:lumMod val="50000"/>
                </a:schemeClr>
              </a:solidFill>
            </a:endParaRPr>
          </a:p>
          <a:p>
            <a:pPr marL="342900" lvl="0" indent="-342900">
              <a:buFont typeface="Arial" panose="020B0604020202020204" pitchFamily="34" charset="0"/>
              <a:buChar char="•"/>
            </a:pPr>
            <a:r>
              <a:rPr lang="fr-FR" sz="2000" b="1" dirty="0">
                <a:solidFill>
                  <a:schemeClr val="accent1">
                    <a:lumMod val="50000"/>
                  </a:schemeClr>
                </a:solidFill>
              </a:rPr>
              <a:t>d’un chèque « Travaux niveau 2 avec audit </a:t>
            </a:r>
            <a:r>
              <a:rPr lang="fr-FR" sz="2000" b="1" dirty="0" smtClean="0">
                <a:solidFill>
                  <a:schemeClr val="accent1">
                    <a:lumMod val="50000"/>
                  </a:schemeClr>
                </a:solidFill>
              </a:rPr>
              <a:t>»</a:t>
            </a:r>
          </a:p>
          <a:p>
            <a:pPr marL="342900" lvl="0" indent="-342900">
              <a:buFont typeface="Arial" panose="020B0604020202020204" pitchFamily="34" charset="0"/>
              <a:buChar char="•"/>
            </a:pPr>
            <a:endParaRPr lang="fr-FR" sz="2000" dirty="0"/>
          </a:p>
          <a:p>
            <a:pPr marL="342900" lvl="0" indent="-342900">
              <a:buFont typeface="Arial" panose="020B0604020202020204" pitchFamily="34" charset="0"/>
              <a:buChar char="•"/>
            </a:pPr>
            <a:r>
              <a:rPr lang="fr-FR" sz="2000" dirty="0"/>
              <a:t>d’un chèque « Travaux niveau BBC </a:t>
            </a:r>
            <a:r>
              <a:rPr lang="fr-FR" sz="2000" dirty="0" smtClean="0"/>
              <a:t>»</a:t>
            </a:r>
            <a:endParaRPr lang="fr-FR" sz="2000" dirty="0"/>
          </a:p>
          <a:p>
            <a:r>
              <a:rPr lang="fr-FR" sz="2000" dirty="0"/>
              <a:t> </a:t>
            </a:r>
          </a:p>
        </p:txBody>
      </p:sp>
    </p:spTree>
    <p:extLst>
      <p:ext uri="{BB962C8B-B14F-4D97-AF65-F5344CB8AC3E}">
        <p14:creationId xmlns:p14="http://schemas.microsoft.com/office/powerpoint/2010/main" val="228306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734311"/>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IDEE ACTION : « </a:t>
            </a:r>
            <a:r>
              <a:rPr lang="fr-FR" sz="2800" b="1" cap="all" dirty="0" err="1" smtClean="0">
                <a:solidFill>
                  <a:schemeClr val="bg1"/>
                </a:solidFill>
              </a:rPr>
              <a:t>Chéque</a:t>
            </a:r>
            <a:r>
              <a:rPr lang="fr-FR" sz="2800" b="1" cap="all" dirty="0" smtClean="0">
                <a:solidFill>
                  <a:schemeClr val="bg1"/>
                </a:solidFill>
              </a:rPr>
              <a:t> Eco-Energie Normandie</a:t>
            </a:r>
            <a:endParaRPr lang="fr-FR" sz="2800" dirty="0" smtClean="0">
              <a:solidFill>
                <a:schemeClr val="bg1"/>
              </a:solidFill>
            </a:endParaRPr>
          </a:p>
          <a:p>
            <a:pPr algn="ctr"/>
            <a:r>
              <a:rPr lang="fr-FR" sz="2800" b="1" cap="all" dirty="0" smtClean="0">
                <a:solidFill>
                  <a:schemeClr val="bg1"/>
                </a:solidFill>
              </a:rPr>
              <a:t>Travaux Niveaux 1 - 2 et BBC »</a:t>
            </a:r>
            <a:endParaRPr lang="fr-FR" sz="2700" dirty="0">
              <a:solidFill>
                <a:schemeClr val="bg1"/>
              </a:solidFill>
            </a:endParaRPr>
          </a:p>
        </p:txBody>
      </p:sp>
      <p:sp>
        <p:nvSpPr>
          <p:cNvPr id="5" name="ZoneTexte 4"/>
          <p:cNvSpPr txBox="1"/>
          <p:nvPr/>
        </p:nvSpPr>
        <p:spPr>
          <a:xfrm>
            <a:off x="535576" y="1696747"/>
            <a:ext cx="11142617" cy="4339650"/>
          </a:xfrm>
          <a:prstGeom prst="rect">
            <a:avLst/>
          </a:prstGeom>
          <a:solidFill>
            <a:schemeClr val="bg1">
              <a:lumMod val="85000"/>
            </a:schemeClr>
          </a:solidFill>
          <a:ln w="3175">
            <a:noFill/>
          </a:ln>
        </p:spPr>
        <p:txBody>
          <a:bodyPr wrap="square" rtlCol="0">
            <a:spAutoFit/>
          </a:bodyPr>
          <a:lstStyle/>
          <a:p>
            <a:r>
              <a:rPr lang="fr-FR" sz="2000" b="1" cap="small" dirty="0"/>
              <a:t>Dépenses éligibles : </a:t>
            </a:r>
          </a:p>
          <a:p>
            <a:r>
              <a:rPr lang="fr-FR" dirty="0"/>
              <a:t>Le montant des travaux de rénovation énergétique ou induits devra être supérieur à 40 000 € TTC </a:t>
            </a:r>
            <a:r>
              <a:rPr lang="fr-FR" b="1" dirty="0">
                <a:solidFill>
                  <a:schemeClr val="accent1">
                    <a:lumMod val="50000"/>
                  </a:schemeClr>
                </a:solidFill>
              </a:rPr>
              <a:t>ou 48 000 € TTC pour les SCI (si le montant est inférieur, le particulier ou la SCI ne pourra prétendre qu’à un chèque niveau 2</a:t>
            </a:r>
            <a:r>
              <a:rPr lang="fr-FR" b="1" dirty="0" smtClean="0">
                <a:solidFill>
                  <a:schemeClr val="accent1">
                    <a:lumMod val="50000"/>
                  </a:schemeClr>
                </a:solidFill>
              </a:rPr>
              <a:t>) et à 70 000€ TTC dans le cas des personnes ayant des revenus compris entre 2 et 4 X le plafond modeste</a:t>
            </a:r>
            <a:endParaRPr lang="fr-FR" b="1" dirty="0">
              <a:solidFill>
                <a:schemeClr val="accent1">
                  <a:lumMod val="50000"/>
                </a:schemeClr>
              </a:solidFill>
            </a:endParaRPr>
          </a:p>
          <a:p>
            <a:r>
              <a:rPr lang="fr-FR" b="1" dirty="0">
                <a:solidFill>
                  <a:schemeClr val="accent1">
                    <a:lumMod val="50000"/>
                  </a:schemeClr>
                </a:solidFill>
              </a:rPr>
              <a:t> </a:t>
            </a:r>
          </a:p>
          <a:p>
            <a:r>
              <a:rPr lang="fr-FR" sz="2000" b="1" cap="small" dirty="0"/>
              <a:t>Montant et modalités de l’aide : </a:t>
            </a:r>
          </a:p>
          <a:p>
            <a:r>
              <a:rPr lang="fr-FR" sz="2000" dirty="0"/>
              <a:t> </a:t>
            </a:r>
            <a:r>
              <a:rPr lang="fr-FR" dirty="0" smtClean="0"/>
              <a:t>Le </a:t>
            </a:r>
            <a:r>
              <a:rPr lang="fr-FR" dirty="0"/>
              <a:t>chèque « Travaux niveau 1 » est d’un montant forfaitaire de 2 500 €</a:t>
            </a:r>
            <a:r>
              <a:rPr lang="fr-FR" dirty="0" smtClean="0"/>
              <a:t>.</a:t>
            </a:r>
          </a:p>
          <a:p>
            <a:endParaRPr lang="fr-FR" dirty="0"/>
          </a:p>
          <a:p>
            <a:pPr lvl="0"/>
            <a:r>
              <a:rPr lang="fr-FR" dirty="0"/>
              <a:t>Le chèque « Travaux niveau 2 » est d’un montant forfaitaire de 4 000 €</a:t>
            </a:r>
            <a:r>
              <a:rPr lang="fr-FR" dirty="0" smtClean="0"/>
              <a:t>.</a:t>
            </a:r>
          </a:p>
          <a:p>
            <a:r>
              <a:rPr lang="fr-FR" b="1" dirty="0" smtClean="0">
                <a:solidFill>
                  <a:schemeClr val="accent1">
                    <a:lumMod val="50000"/>
                  </a:schemeClr>
                </a:solidFill>
              </a:rPr>
              <a:t>Le chèque «</a:t>
            </a:r>
            <a:r>
              <a:rPr lang="fr-FR" b="1" dirty="0">
                <a:solidFill>
                  <a:schemeClr val="accent1">
                    <a:lumMod val="50000"/>
                  </a:schemeClr>
                </a:solidFill>
              </a:rPr>
              <a:t> Travaux niveau 2 avec audit » avec intervention du rénovateur </a:t>
            </a:r>
            <a:r>
              <a:rPr lang="fr-FR" b="1" dirty="0" smtClean="0">
                <a:solidFill>
                  <a:schemeClr val="accent1">
                    <a:lumMod val="50000"/>
                  </a:schemeClr>
                </a:solidFill>
              </a:rPr>
              <a:t>est d’un montant forfaitaire de 5 </a:t>
            </a:r>
            <a:r>
              <a:rPr lang="fr-FR" b="1" dirty="0">
                <a:solidFill>
                  <a:schemeClr val="accent1">
                    <a:lumMod val="50000"/>
                  </a:schemeClr>
                </a:solidFill>
              </a:rPr>
              <a:t>000 €</a:t>
            </a:r>
            <a:r>
              <a:rPr lang="fr-FR" b="1" dirty="0" smtClean="0">
                <a:solidFill>
                  <a:schemeClr val="accent1">
                    <a:lumMod val="50000"/>
                  </a:schemeClr>
                </a:solidFill>
              </a:rPr>
              <a:t>.</a:t>
            </a:r>
          </a:p>
          <a:p>
            <a:endParaRPr lang="fr-FR" dirty="0"/>
          </a:p>
          <a:p>
            <a:pPr lvl="0"/>
            <a:r>
              <a:rPr lang="fr-FR" dirty="0"/>
              <a:t>Le chèque « Travaux niveau BBC » est d’un montant forfaitaire de 9 200 € (attribution de deux chèques : 3 000 € et 6 200 €</a:t>
            </a:r>
            <a:r>
              <a:rPr lang="fr-FR" dirty="0" smtClean="0"/>
              <a:t>).</a:t>
            </a:r>
          </a:p>
          <a:p>
            <a:pPr lvl="0"/>
            <a:endParaRPr lang="fr-FR" dirty="0"/>
          </a:p>
          <a:p>
            <a:pPr lvl="0"/>
            <a:r>
              <a:rPr lang="fr-FR" b="1" dirty="0">
                <a:solidFill>
                  <a:schemeClr val="accent1">
                    <a:lumMod val="50000"/>
                  </a:schemeClr>
                </a:solidFill>
              </a:rPr>
              <a:t>Plus de possibilité de faire un </a:t>
            </a:r>
            <a:r>
              <a:rPr lang="fr-FR" b="1" dirty="0" smtClean="0">
                <a:solidFill>
                  <a:schemeClr val="accent1">
                    <a:lumMod val="50000"/>
                  </a:schemeClr>
                </a:solidFill>
              </a:rPr>
              <a:t>chèque </a:t>
            </a:r>
            <a:r>
              <a:rPr lang="fr-FR" b="1" dirty="0">
                <a:solidFill>
                  <a:schemeClr val="accent1">
                    <a:lumMod val="50000"/>
                  </a:schemeClr>
                </a:solidFill>
              </a:rPr>
              <a:t>BBC à 10 000</a:t>
            </a:r>
            <a:r>
              <a:rPr lang="fr-FR" b="1" dirty="0" smtClean="0">
                <a:solidFill>
                  <a:schemeClr val="accent1">
                    <a:lumMod val="50000"/>
                  </a:schemeClr>
                </a:solidFill>
              </a:rPr>
              <a:t>€</a:t>
            </a:r>
            <a:endParaRPr lang="fr-FR" b="1" dirty="0">
              <a:solidFill>
                <a:schemeClr val="accent1">
                  <a:lumMod val="50000"/>
                </a:schemeClr>
              </a:solidFill>
            </a:endParaRPr>
          </a:p>
        </p:txBody>
      </p:sp>
    </p:spTree>
    <p:extLst>
      <p:ext uri="{BB962C8B-B14F-4D97-AF65-F5344CB8AC3E}">
        <p14:creationId xmlns:p14="http://schemas.microsoft.com/office/powerpoint/2010/main" val="3940825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689713"/>
            <a:ext cx="9456492" cy="523220"/>
          </a:xfrm>
          <a:prstGeom prst="rect">
            <a:avLst/>
          </a:prstGeom>
          <a:solidFill>
            <a:srgbClr val="C00000"/>
          </a:solidFill>
        </p:spPr>
        <p:txBody>
          <a:bodyPr wrap="square" rtlCol="0">
            <a:spAutoFit/>
          </a:bodyPr>
          <a:lstStyle/>
          <a:p>
            <a:pPr algn="ctr"/>
            <a:r>
              <a:rPr lang="fr-FR" sz="2800" b="1" cap="all" dirty="0" smtClean="0">
                <a:solidFill>
                  <a:schemeClr val="bg1"/>
                </a:solidFill>
              </a:rPr>
              <a:t>Evolution Cahier des charges</a:t>
            </a:r>
            <a:endParaRPr lang="fr-FR" sz="2700" dirty="0">
              <a:solidFill>
                <a:schemeClr val="bg1"/>
              </a:solidFill>
            </a:endParaRPr>
          </a:p>
        </p:txBody>
      </p:sp>
      <p:sp>
        <p:nvSpPr>
          <p:cNvPr id="5" name="ZoneTexte 4"/>
          <p:cNvSpPr txBox="1"/>
          <p:nvPr/>
        </p:nvSpPr>
        <p:spPr>
          <a:xfrm>
            <a:off x="862149" y="1316338"/>
            <a:ext cx="10541725" cy="5324535"/>
          </a:xfrm>
          <a:prstGeom prst="rect">
            <a:avLst/>
          </a:prstGeom>
          <a:solidFill>
            <a:schemeClr val="bg1">
              <a:lumMod val="85000"/>
            </a:schemeClr>
          </a:solidFill>
          <a:ln w="3175">
            <a:noFill/>
          </a:ln>
        </p:spPr>
        <p:txBody>
          <a:bodyPr wrap="square" rtlCol="0">
            <a:spAutoFit/>
          </a:bodyPr>
          <a:lstStyle/>
          <a:p>
            <a:r>
              <a:rPr lang="fr-FR" sz="2000" b="1" dirty="0" smtClean="0">
                <a:solidFill>
                  <a:schemeClr val="accent1">
                    <a:lumMod val="50000"/>
                  </a:schemeClr>
                </a:solidFill>
              </a:rPr>
              <a:t>Obligation </a:t>
            </a:r>
            <a:r>
              <a:rPr lang="fr-FR" sz="2000" b="1" dirty="0">
                <a:solidFill>
                  <a:schemeClr val="accent1">
                    <a:lumMod val="50000"/>
                  </a:schemeClr>
                </a:solidFill>
              </a:rPr>
              <a:t>de revoir tous les conventionnements pour début octobre au plus tard </a:t>
            </a:r>
            <a:r>
              <a:rPr lang="fr-FR" sz="2000" b="1" dirty="0" smtClean="0">
                <a:solidFill>
                  <a:schemeClr val="accent1">
                    <a:lumMod val="50000"/>
                  </a:schemeClr>
                </a:solidFill>
              </a:rPr>
              <a:t>pour la </a:t>
            </a:r>
            <a:r>
              <a:rPr lang="fr-FR" sz="2000" b="1" dirty="0">
                <a:solidFill>
                  <a:schemeClr val="accent1">
                    <a:lumMod val="50000"/>
                  </a:schemeClr>
                </a:solidFill>
              </a:rPr>
              <a:t>mise en place de la nouvelle </a:t>
            </a:r>
            <a:r>
              <a:rPr lang="fr-FR" sz="2000" b="1" dirty="0" smtClean="0">
                <a:solidFill>
                  <a:schemeClr val="accent1">
                    <a:lumMod val="50000"/>
                  </a:schemeClr>
                </a:solidFill>
              </a:rPr>
              <a:t>plateforme:</a:t>
            </a:r>
          </a:p>
          <a:p>
            <a:endParaRPr lang="fr-FR" sz="900" b="1" dirty="0">
              <a:solidFill>
                <a:schemeClr val="accent1">
                  <a:lumMod val="50000"/>
                </a:schemeClr>
              </a:solidFill>
            </a:endParaRPr>
          </a:p>
          <a:p>
            <a:r>
              <a:rPr lang="fr-FR" sz="2000" b="1" dirty="0" smtClean="0">
                <a:solidFill>
                  <a:schemeClr val="accent1">
                    <a:lumMod val="50000"/>
                  </a:schemeClr>
                </a:solidFill>
              </a:rPr>
              <a:t>Vous allez recevoir un mail semaine prochaine vous indiquant les pièces à produire:</a:t>
            </a:r>
          </a:p>
          <a:p>
            <a:pPr marL="342900" indent="-342900">
              <a:buFont typeface="Arial" panose="020B0604020202020204" pitchFamily="34" charset="0"/>
              <a:buChar char="•"/>
            </a:pPr>
            <a:r>
              <a:rPr lang="fr-FR" sz="2000" b="1" dirty="0" smtClean="0">
                <a:solidFill>
                  <a:schemeClr val="accent1">
                    <a:lumMod val="50000"/>
                  </a:schemeClr>
                </a:solidFill>
              </a:rPr>
              <a:t>Formulaire</a:t>
            </a:r>
          </a:p>
          <a:p>
            <a:pPr marL="342900" indent="-342900">
              <a:buFont typeface="Arial" panose="020B0604020202020204" pitchFamily="34" charset="0"/>
              <a:buChar char="•"/>
            </a:pPr>
            <a:r>
              <a:rPr lang="fr-FR" sz="2000" b="1" dirty="0" smtClean="0">
                <a:solidFill>
                  <a:schemeClr val="accent1">
                    <a:lumMod val="50000"/>
                  </a:schemeClr>
                </a:solidFill>
              </a:rPr>
              <a:t>Assurance décennale avec volet coordination de chantier</a:t>
            </a:r>
          </a:p>
          <a:p>
            <a:pPr marL="342900" indent="-342900">
              <a:buFont typeface="Arial" panose="020B0604020202020204" pitchFamily="34" charset="0"/>
              <a:buChar char="•"/>
            </a:pPr>
            <a:r>
              <a:rPr lang="fr-FR" sz="2000" b="1" dirty="0" err="1" smtClean="0">
                <a:solidFill>
                  <a:schemeClr val="accent1">
                    <a:lumMod val="50000"/>
                  </a:schemeClr>
                </a:solidFill>
              </a:rPr>
              <a:t>Kbis</a:t>
            </a:r>
            <a:endParaRPr lang="fr-FR" sz="2000" b="1" dirty="0" smtClean="0">
              <a:solidFill>
                <a:schemeClr val="accent1">
                  <a:lumMod val="50000"/>
                </a:schemeClr>
              </a:solidFill>
            </a:endParaRPr>
          </a:p>
          <a:p>
            <a:pPr marL="342900" indent="-342900">
              <a:buFont typeface="Arial" panose="020B0604020202020204" pitchFamily="34" charset="0"/>
              <a:buChar char="•"/>
            </a:pPr>
            <a:r>
              <a:rPr lang="fr-FR" sz="2000" b="1" dirty="0" smtClean="0">
                <a:solidFill>
                  <a:schemeClr val="accent1">
                    <a:lumMod val="50000"/>
                  </a:schemeClr>
                </a:solidFill>
              </a:rPr>
              <a:t>RGE si pas RGE prévoir les qualifications et les attestations sociales et salariales</a:t>
            </a:r>
          </a:p>
          <a:p>
            <a:pPr marL="342900" indent="-342900">
              <a:buFont typeface="Arial" panose="020B0604020202020204" pitchFamily="34" charset="0"/>
              <a:buChar char="•"/>
            </a:pPr>
            <a:r>
              <a:rPr lang="fr-FR" sz="2000" b="1" dirty="0" smtClean="0">
                <a:solidFill>
                  <a:schemeClr val="accent1">
                    <a:lumMod val="50000"/>
                  </a:schemeClr>
                </a:solidFill>
              </a:rPr>
              <a:t>Plan de formation (passé et à venir)</a:t>
            </a:r>
          </a:p>
          <a:p>
            <a:pPr marL="342900" indent="-342900">
              <a:buFont typeface="Arial" panose="020B0604020202020204" pitchFamily="34" charset="0"/>
              <a:buChar char="•"/>
            </a:pPr>
            <a:r>
              <a:rPr lang="fr-FR" sz="2000" b="1" dirty="0" smtClean="0">
                <a:solidFill>
                  <a:schemeClr val="accent1">
                    <a:lumMod val="50000"/>
                  </a:schemeClr>
                </a:solidFill>
              </a:rPr>
              <a:t>Attestation sur l’honneur</a:t>
            </a:r>
          </a:p>
          <a:p>
            <a:pPr marL="342900" indent="-342900">
              <a:buFont typeface="Arial" panose="020B0604020202020204" pitchFamily="34" charset="0"/>
              <a:buChar char="•"/>
            </a:pPr>
            <a:endParaRPr lang="fr-FR" sz="2000" b="1" dirty="0" smtClean="0">
              <a:solidFill>
                <a:schemeClr val="accent1">
                  <a:lumMod val="50000"/>
                </a:schemeClr>
              </a:solidFill>
            </a:endParaRPr>
          </a:p>
          <a:p>
            <a:r>
              <a:rPr lang="fr-FR" sz="2000" b="1" dirty="0">
                <a:solidFill>
                  <a:schemeClr val="accent1">
                    <a:lumMod val="50000"/>
                  </a:schemeClr>
                </a:solidFill>
              </a:rPr>
              <a:t>Pour la </a:t>
            </a:r>
            <a:r>
              <a:rPr lang="fr-FR" sz="2000" b="1" dirty="0" smtClean="0">
                <a:solidFill>
                  <a:schemeClr val="accent1">
                    <a:lumMod val="50000"/>
                  </a:schemeClr>
                </a:solidFill>
              </a:rPr>
              <a:t>validation des dossiers techniques;  la Région va s’appuyer </a:t>
            </a:r>
            <a:r>
              <a:rPr lang="fr-FR" sz="2000" b="1" dirty="0">
                <a:solidFill>
                  <a:schemeClr val="accent1">
                    <a:lumMod val="50000"/>
                  </a:schemeClr>
                </a:solidFill>
              </a:rPr>
              <a:t>sur les </a:t>
            </a:r>
            <a:r>
              <a:rPr lang="fr-FR" sz="2000" b="1" dirty="0" smtClean="0">
                <a:solidFill>
                  <a:schemeClr val="accent1">
                    <a:lumMod val="50000"/>
                  </a:schemeClr>
                </a:solidFill>
              </a:rPr>
              <a:t>travaux BBC déjà </a:t>
            </a:r>
            <a:r>
              <a:rPr lang="fr-FR" sz="2000" b="1" dirty="0">
                <a:solidFill>
                  <a:schemeClr val="accent1">
                    <a:lumMod val="50000"/>
                  </a:schemeClr>
                </a:solidFill>
              </a:rPr>
              <a:t>réalisés</a:t>
            </a:r>
          </a:p>
          <a:p>
            <a:r>
              <a:rPr lang="fr-FR" sz="2000" b="1" dirty="0">
                <a:solidFill>
                  <a:schemeClr val="accent1">
                    <a:lumMod val="50000"/>
                  </a:schemeClr>
                </a:solidFill>
              </a:rPr>
              <a:t>Les commissions statueront sur le </a:t>
            </a:r>
            <a:r>
              <a:rPr lang="fr-FR" sz="2000" b="1" dirty="0" err="1">
                <a:solidFill>
                  <a:schemeClr val="accent1">
                    <a:lumMod val="50000"/>
                  </a:schemeClr>
                </a:solidFill>
              </a:rPr>
              <a:t>re</a:t>
            </a:r>
            <a:r>
              <a:rPr lang="fr-FR" sz="2000" b="1" dirty="0">
                <a:solidFill>
                  <a:schemeClr val="accent1">
                    <a:lumMod val="50000"/>
                  </a:schemeClr>
                </a:solidFill>
              </a:rPr>
              <a:t>-conventionnement</a:t>
            </a:r>
          </a:p>
          <a:p>
            <a:endParaRPr lang="fr-FR" sz="2000" b="1" dirty="0">
              <a:solidFill>
                <a:schemeClr val="accent1">
                  <a:lumMod val="50000"/>
                </a:schemeClr>
              </a:solidFill>
            </a:endParaRPr>
          </a:p>
          <a:p>
            <a:r>
              <a:rPr lang="fr-FR" sz="2000" b="1" dirty="0">
                <a:solidFill>
                  <a:schemeClr val="accent1">
                    <a:lumMod val="50000"/>
                  </a:schemeClr>
                </a:solidFill>
              </a:rPr>
              <a:t>Les </a:t>
            </a:r>
            <a:r>
              <a:rPr lang="fr-FR" sz="2000" b="1" dirty="0" smtClean="0">
                <a:solidFill>
                  <a:schemeClr val="accent1">
                    <a:lumMod val="50000"/>
                  </a:schemeClr>
                </a:solidFill>
              </a:rPr>
              <a:t>rénovateurs </a:t>
            </a:r>
            <a:r>
              <a:rPr lang="fr-FR" sz="2000" b="1" dirty="0">
                <a:solidFill>
                  <a:schemeClr val="accent1">
                    <a:lumMod val="50000"/>
                  </a:schemeClr>
                </a:solidFill>
              </a:rPr>
              <a:t>auront accès </a:t>
            </a:r>
            <a:r>
              <a:rPr lang="fr-FR" sz="2000" b="1" dirty="0" smtClean="0">
                <a:solidFill>
                  <a:schemeClr val="accent1">
                    <a:lumMod val="50000"/>
                  </a:schemeClr>
                </a:solidFill>
              </a:rPr>
              <a:t>aux </a:t>
            </a:r>
            <a:r>
              <a:rPr lang="fr-FR" sz="2000" b="1" dirty="0">
                <a:solidFill>
                  <a:schemeClr val="accent1">
                    <a:lumMod val="50000"/>
                  </a:schemeClr>
                </a:solidFill>
              </a:rPr>
              <a:t>dossiers de leurs clients et devront compléter sur la nouvelle plateforme les informations sur le projet (</a:t>
            </a:r>
            <a:r>
              <a:rPr lang="fr-FR" sz="2000" b="1" dirty="0" smtClean="0">
                <a:solidFill>
                  <a:schemeClr val="accent1">
                    <a:lumMod val="50000"/>
                  </a:schemeClr>
                </a:solidFill>
              </a:rPr>
              <a:t>situation fin de chantier avec information sur l’infiltrométrie , le </a:t>
            </a:r>
            <a:r>
              <a:rPr lang="fr-FR" sz="2000" b="1" dirty="0" err="1" smtClean="0">
                <a:solidFill>
                  <a:schemeClr val="accent1">
                    <a:lumMod val="50000"/>
                  </a:schemeClr>
                </a:solidFill>
              </a:rPr>
              <a:t>ubat</a:t>
            </a:r>
            <a:r>
              <a:rPr lang="fr-FR" sz="2000" b="1" dirty="0" smtClean="0">
                <a:solidFill>
                  <a:schemeClr val="accent1">
                    <a:lumMod val="50000"/>
                  </a:schemeClr>
                </a:solidFill>
              </a:rPr>
              <a:t> final , le CEP final et le Contrôle ventilation fin de chantier</a:t>
            </a:r>
            <a:r>
              <a:rPr lang="fr-FR" sz="2000" b="1" dirty="0" smtClean="0">
                <a:solidFill>
                  <a:schemeClr val="accent1">
                    <a:lumMod val="50000"/>
                  </a:schemeClr>
                </a:solidFill>
              </a:rPr>
              <a:t>).</a:t>
            </a:r>
            <a:endParaRPr lang="fr-FR" sz="2000" b="1" dirty="0">
              <a:solidFill>
                <a:schemeClr val="accent1">
                  <a:lumMod val="50000"/>
                </a:schemeClr>
              </a:solidFill>
            </a:endParaRPr>
          </a:p>
        </p:txBody>
      </p:sp>
    </p:spTree>
    <p:extLst>
      <p:ext uri="{BB962C8B-B14F-4D97-AF65-F5344CB8AC3E}">
        <p14:creationId xmlns:p14="http://schemas.microsoft.com/office/powerpoint/2010/main" val="1200895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954107"/>
          </a:xfrm>
          <a:prstGeom prst="rect">
            <a:avLst/>
          </a:prstGeom>
          <a:solidFill>
            <a:srgbClr val="C00000"/>
          </a:solidFill>
        </p:spPr>
        <p:txBody>
          <a:bodyPr wrap="square" rtlCol="0">
            <a:spAutoFit/>
          </a:bodyPr>
          <a:lstStyle/>
          <a:p>
            <a:pPr algn="ctr"/>
            <a:r>
              <a:rPr lang="fr-FR" sz="2800" b="1" cap="all" dirty="0" smtClean="0">
                <a:solidFill>
                  <a:schemeClr val="bg1"/>
                </a:solidFill>
              </a:rPr>
              <a:t>Les documents en ligne le 12 juillet</a:t>
            </a:r>
          </a:p>
          <a:p>
            <a:pPr algn="ctr"/>
            <a:r>
              <a:rPr lang="fr-FR" sz="2800" b="1" cap="all" dirty="0" smtClean="0">
                <a:solidFill>
                  <a:schemeClr val="bg1"/>
                </a:solidFill>
              </a:rPr>
              <a:t>Sur site Chèque </a:t>
            </a:r>
            <a:r>
              <a:rPr lang="fr-FR" sz="2800" b="1" cap="all" dirty="0" err="1" smtClean="0">
                <a:solidFill>
                  <a:schemeClr val="bg1"/>
                </a:solidFill>
              </a:rPr>
              <a:t>eco</a:t>
            </a:r>
            <a:r>
              <a:rPr lang="fr-FR" sz="2800" b="1" cap="all" dirty="0" smtClean="0">
                <a:solidFill>
                  <a:schemeClr val="bg1"/>
                </a:solidFill>
              </a:rPr>
              <a:t> Energie normandie</a:t>
            </a:r>
            <a:endParaRPr lang="fr-FR" sz="2700" dirty="0">
              <a:solidFill>
                <a:schemeClr val="bg1"/>
              </a:solidFill>
            </a:endParaRPr>
          </a:p>
        </p:txBody>
      </p:sp>
      <p:sp>
        <p:nvSpPr>
          <p:cNvPr id="5" name="ZoneTexte 4"/>
          <p:cNvSpPr txBox="1"/>
          <p:nvPr/>
        </p:nvSpPr>
        <p:spPr>
          <a:xfrm>
            <a:off x="1336004" y="1781453"/>
            <a:ext cx="9456492" cy="2246769"/>
          </a:xfrm>
          <a:prstGeom prst="rect">
            <a:avLst/>
          </a:prstGeom>
          <a:solidFill>
            <a:schemeClr val="bg1">
              <a:lumMod val="85000"/>
            </a:schemeClr>
          </a:solidFill>
          <a:ln w="3175">
            <a:noFill/>
          </a:ln>
        </p:spPr>
        <p:txBody>
          <a:bodyPr wrap="square" rtlCol="0">
            <a:spAutoFit/>
          </a:bodyPr>
          <a:lstStyle/>
          <a:p>
            <a:r>
              <a:rPr lang="fr-FR" sz="2000" dirty="0" smtClean="0"/>
              <a:t>Les 2 nouvelles fiches d’aide audit et travaux</a:t>
            </a:r>
          </a:p>
          <a:p>
            <a:endParaRPr lang="fr-FR" sz="2000" dirty="0" smtClean="0"/>
          </a:p>
          <a:p>
            <a:r>
              <a:rPr lang="fr-FR" sz="2000" dirty="0" smtClean="0"/>
              <a:t>Les 2 nouveaux cahiers des charges auditeurs et rénovateurs avec les formulaires de candidature </a:t>
            </a:r>
          </a:p>
          <a:p>
            <a:endParaRPr lang="fr-FR" sz="2000" dirty="0"/>
          </a:p>
          <a:p>
            <a:r>
              <a:rPr lang="fr-FR" sz="2000" dirty="0" smtClean="0"/>
              <a:t>A venir le nouvel extranet : prochaine réunion en Novembre pour se familiariser avec l’utilisation de la plateforme</a:t>
            </a:r>
            <a:endParaRPr lang="fr-FR" sz="2000" dirty="0"/>
          </a:p>
        </p:txBody>
      </p:sp>
      <p:sp>
        <p:nvSpPr>
          <p:cNvPr id="4" name="ZoneTexte 3"/>
          <p:cNvSpPr txBox="1"/>
          <p:nvPr/>
        </p:nvSpPr>
        <p:spPr>
          <a:xfrm>
            <a:off x="1336004" y="4259947"/>
            <a:ext cx="9456492" cy="523220"/>
          </a:xfrm>
          <a:prstGeom prst="rect">
            <a:avLst/>
          </a:prstGeom>
          <a:solidFill>
            <a:srgbClr val="C00000"/>
          </a:solidFill>
        </p:spPr>
        <p:txBody>
          <a:bodyPr wrap="square" rtlCol="0">
            <a:spAutoFit/>
          </a:bodyPr>
          <a:lstStyle/>
          <a:p>
            <a:pPr algn="ctr"/>
            <a:r>
              <a:rPr lang="fr-FR" sz="2800" b="1" cap="all" dirty="0" smtClean="0">
                <a:solidFill>
                  <a:schemeClr val="bg1"/>
                </a:solidFill>
              </a:rPr>
              <a:t>La compatibilité BBC</a:t>
            </a:r>
            <a:endParaRPr lang="fr-FR" sz="2700" dirty="0">
              <a:solidFill>
                <a:schemeClr val="bg1"/>
              </a:solidFill>
            </a:endParaRPr>
          </a:p>
        </p:txBody>
      </p:sp>
      <p:sp>
        <p:nvSpPr>
          <p:cNvPr id="2" name="Rectangle 1"/>
          <p:cNvSpPr/>
          <p:nvPr/>
        </p:nvSpPr>
        <p:spPr>
          <a:xfrm>
            <a:off x="1366484" y="4860283"/>
            <a:ext cx="9426012" cy="1200329"/>
          </a:xfrm>
          <a:prstGeom prst="rect">
            <a:avLst/>
          </a:prstGeom>
        </p:spPr>
        <p:txBody>
          <a:bodyPr wrap="square">
            <a:spAutoFit/>
          </a:bodyPr>
          <a:lstStyle/>
          <a:p>
            <a:r>
              <a:rPr lang="fr-FR" dirty="0"/>
              <a:t>Réunion de travail du 14 février </a:t>
            </a:r>
            <a:r>
              <a:rPr lang="fr-FR" dirty="0" smtClean="0"/>
              <a:t>2017 : Définition </a:t>
            </a:r>
            <a:r>
              <a:rPr lang="fr-FR" dirty="0"/>
              <a:t>de la compatibilité niveau 1 et 2</a:t>
            </a:r>
          </a:p>
          <a:p>
            <a:endParaRPr lang="fr-FR" dirty="0"/>
          </a:p>
          <a:p>
            <a:r>
              <a:rPr lang="fr-FR" dirty="0" smtClean="0"/>
              <a:t>Prochaine </a:t>
            </a:r>
            <a:r>
              <a:rPr lang="fr-FR" dirty="0"/>
              <a:t>réunion le 25 juillet 2017 </a:t>
            </a:r>
            <a:r>
              <a:rPr lang="fr-FR" dirty="0" smtClean="0"/>
              <a:t> pour répondre aux questions</a:t>
            </a:r>
            <a:endParaRPr lang="fr-FR" dirty="0"/>
          </a:p>
          <a:p>
            <a:endParaRPr lang="fr-FR" dirty="0"/>
          </a:p>
        </p:txBody>
      </p:sp>
    </p:spTree>
    <p:extLst>
      <p:ext uri="{BB962C8B-B14F-4D97-AF65-F5344CB8AC3E}">
        <p14:creationId xmlns:p14="http://schemas.microsoft.com/office/powerpoint/2010/main" val="110057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2276" y="495569"/>
            <a:ext cx="10625069" cy="779439"/>
          </a:xfrm>
        </p:spPr>
        <p:txBody>
          <a:bodyPr>
            <a:normAutofit fontScale="90000"/>
          </a:bodyPr>
          <a:lstStyle/>
          <a:p>
            <a:endParaRPr lang="fr-FR" dirty="0"/>
          </a:p>
        </p:txBody>
      </p:sp>
      <p:grpSp>
        <p:nvGrpSpPr>
          <p:cNvPr id="4" name="Groupe 3"/>
          <p:cNvGrpSpPr/>
          <p:nvPr/>
        </p:nvGrpSpPr>
        <p:grpSpPr>
          <a:xfrm>
            <a:off x="818609" y="-127317"/>
            <a:ext cx="10058400" cy="7112635"/>
            <a:chOff x="0" y="0"/>
            <a:chExt cx="10058400" cy="7113181"/>
          </a:xfrm>
        </p:grpSpPr>
        <p:pic>
          <p:nvPicPr>
            <p:cNvPr id="5" name="Image 4" descr="PPT REGION NORMAN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113181"/>
            </a:xfrm>
            <a:prstGeom prst="rect">
              <a:avLst/>
            </a:prstGeom>
          </p:spPr>
        </p:pic>
        <p:sp>
          <p:nvSpPr>
            <p:cNvPr id="6" name="Zone de texte 2"/>
            <p:cNvSpPr txBox="1">
              <a:spLocks noChangeArrowheads="1"/>
            </p:cNvSpPr>
            <p:nvPr/>
          </p:nvSpPr>
          <p:spPr bwMode="auto">
            <a:xfrm>
              <a:off x="520995" y="3556590"/>
              <a:ext cx="9016410" cy="12117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Communication</a:t>
              </a:r>
              <a:endParaRPr lang="fr-FR" sz="2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Alex BENARD</a:t>
              </a: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8856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523220"/>
          </a:xfrm>
          <a:prstGeom prst="rect">
            <a:avLst/>
          </a:prstGeom>
          <a:solidFill>
            <a:srgbClr val="C00000"/>
          </a:solidFill>
        </p:spPr>
        <p:txBody>
          <a:bodyPr wrap="square" rtlCol="0">
            <a:spAutoFit/>
          </a:bodyPr>
          <a:lstStyle/>
          <a:p>
            <a:pPr algn="ctr"/>
            <a:r>
              <a:rPr lang="fr-FR" sz="2800" b="1" cap="all" dirty="0" smtClean="0">
                <a:solidFill>
                  <a:schemeClr val="bg1"/>
                </a:solidFill>
              </a:rPr>
              <a:t>Les nouveaux </a:t>
            </a:r>
            <a:r>
              <a:rPr lang="fr-FR" sz="2800" b="1" cap="all" dirty="0" err="1" smtClean="0">
                <a:solidFill>
                  <a:schemeClr val="bg1"/>
                </a:solidFill>
              </a:rPr>
              <a:t>évenements</a:t>
            </a:r>
            <a:endParaRPr lang="fr-FR" sz="2700" dirty="0">
              <a:solidFill>
                <a:schemeClr val="bg1"/>
              </a:solidFill>
            </a:endParaRPr>
          </a:p>
        </p:txBody>
      </p:sp>
      <p:sp>
        <p:nvSpPr>
          <p:cNvPr id="4" name="ZoneTexte 3"/>
          <p:cNvSpPr txBox="1"/>
          <p:nvPr/>
        </p:nvSpPr>
        <p:spPr>
          <a:xfrm>
            <a:off x="1336004" y="1393541"/>
            <a:ext cx="9456492" cy="4578176"/>
          </a:xfrm>
          <a:prstGeom prst="rect">
            <a:avLst/>
          </a:prstGeom>
          <a:solidFill>
            <a:schemeClr val="bg1">
              <a:lumMod val="85000"/>
            </a:schemeClr>
          </a:solidFill>
          <a:ln w="3175">
            <a:noFill/>
          </a:ln>
        </p:spPr>
        <p:txBody>
          <a:bodyPr wrap="square" rtlCol="0">
            <a:spAutoFit/>
          </a:bodyPr>
          <a:lstStyle/>
          <a:p>
            <a:pPr marL="342900" indent="-342900">
              <a:buFontTx/>
              <a:buChar char="-"/>
            </a:pPr>
            <a:r>
              <a:rPr lang="fr-FR" sz="2000" b="1" dirty="0" smtClean="0">
                <a:solidFill>
                  <a:schemeClr val="accent5">
                    <a:lumMod val="50000"/>
                  </a:schemeClr>
                </a:solidFill>
              </a:rPr>
              <a:t>Fête de l’Energie en octobre avec différents évènements </a:t>
            </a:r>
            <a:r>
              <a:rPr lang="fr-FR" sz="2000" dirty="0" smtClean="0">
                <a:solidFill>
                  <a:schemeClr val="accent5">
                    <a:lumMod val="50000"/>
                  </a:schemeClr>
                </a:solidFill>
              </a:rPr>
              <a:t>:</a:t>
            </a:r>
          </a:p>
          <a:p>
            <a:pPr marL="800100" lvl="1" indent="-342900">
              <a:buFontTx/>
              <a:buChar char="-"/>
            </a:pPr>
            <a:r>
              <a:rPr lang="fr-FR" sz="2000" dirty="0" smtClean="0">
                <a:solidFill>
                  <a:schemeClr val="accent5">
                    <a:lumMod val="50000"/>
                  </a:schemeClr>
                </a:solidFill>
              </a:rPr>
              <a:t>Salon Maison Déco de Rouen du 6 au 8 octobre 2017 </a:t>
            </a:r>
          </a:p>
          <a:p>
            <a:pPr marL="1257300" lvl="2" indent="-342900">
              <a:buFontTx/>
              <a:buChar char="-"/>
            </a:pPr>
            <a:r>
              <a:rPr lang="fr-FR" sz="2000" dirty="0" smtClean="0">
                <a:solidFill>
                  <a:schemeClr val="accent5">
                    <a:lumMod val="50000"/>
                  </a:schemeClr>
                </a:solidFill>
              </a:rPr>
              <a:t>Même stand qu’à Caen : 1 arbre divisé en 4 pôles = conseillers H&amp;E, auditeurs, rénovateurs et banques</a:t>
            </a:r>
          </a:p>
          <a:p>
            <a:pPr marL="1257300" lvl="2" indent="-342900">
              <a:buFontTx/>
              <a:buChar char="-"/>
            </a:pPr>
            <a:r>
              <a:rPr lang="fr-FR" sz="2000" dirty="0" smtClean="0">
                <a:solidFill>
                  <a:schemeClr val="accent5">
                    <a:lumMod val="50000"/>
                  </a:schemeClr>
                </a:solidFill>
              </a:rPr>
              <a:t>Présence d’acteurs locaux pour chaque pôle </a:t>
            </a:r>
          </a:p>
          <a:p>
            <a:pPr marL="1257300" lvl="2" indent="-342900">
              <a:buFontTx/>
              <a:buChar char="-"/>
            </a:pPr>
            <a:endParaRPr lang="fr-FR" sz="1050" dirty="0" smtClean="0">
              <a:solidFill>
                <a:schemeClr val="accent5">
                  <a:lumMod val="50000"/>
                </a:schemeClr>
              </a:solidFill>
            </a:endParaRPr>
          </a:p>
          <a:p>
            <a:pPr marL="800100" lvl="1" indent="-342900">
              <a:buFontTx/>
              <a:buChar char="-"/>
            </a:pPr>
            <a:r>
              <a:rPr lang="fr-FR" sz="2000" dirty="0" smtClean="0">
                <a:solidFill>
                  <a:schemeClr val="accent5">
                    <a:lumMod val="50000"/>
                  </a:schemeClr>
                </a:solidFill>
              </a:rPr>
              <a:t>Visites de maisons rénovées en BBC : </a:t>
            </a:r>
          </a:p>
          <a:p>
            <a:pPr marL="1257300" lvl="2" indent="-342900">
              <a:buFontTx/>
              <a:buChar char="-"/>
            </a:pPr>
            <a:r>
              <a:rPr lang="fr-FR" sz="2000" dirty="0" smtClean="0">
                <a:solidFill>
                  <a:schemeClr val="accent5">
                    <a:lumMod val="50000"/>
                  </a:schemeClr>
                </a:solidFill>
              </a:rPr>
              <a:t>1 visite par département</a:t>
            </a:r>
          </a:p>
          <a:p>
            <a:pPr marL="1257300" lvl="2" indent="-342900">
              <a:buFontTx/>
              <a:buChar char="-"/>
            </a:pPr>
            <a:r>
              <a:rPr lang="fr-FR" sz="2000" dirty="0" smtClean="0">
                <a:solidFill>
                  <a:schemeClr val="accent5">
                    <a:lumMod val="50000"/>
                  </a:schemeClr>
                </a:solidFill>
              </a:rPr>
              <a:t>1 visite avec les pôles de compétences et des élus locaux/régionaux </a:t>
            </a:r>
            <a:br>
              <a:rPr lang="fr-FR" sz="2000" dirty="0" smtClean="0">
                <a:solidFill>
                  <a:schemeClr val="accent5">
                    <a:lumMod val="50000"/>
                  </a:schemeClr>
                </a:solidFill>
              </a:rPr>
            </a:br>
            <a:r>
              <a:rPr lang="fr-FR" sz="2000" dirty="0" smtClean="0">
                <a:solidFill>
                  <a:schemeClr val="accent5">
                    <a:lumMod val="50000"/>
                  </a:schemeClr>
                </a:solidFill>
              </a:rPr>
              <a:t>et 1 avec le public</a:t>
            </a:r>
          </a:p>
          <a:p>
            <a:pPr marL="1257300" lvl="2" indent="-342900">
              <a:buFontTx/>
              <a:buChar char="-"/>
            </a:pPr>
            <a:endParaRPr lang="fr-FR" sz="1050" dirty="0">
              <a:solidFill>
                <a:schemeClr val="accent5">
                  <a:lumMod val="50000"/>
                </a:schemeClr>
              </a:solidFill>
            </a:endParaRPr>
          </a:p>
          <a:p>
            <a:pPr marL="800100" lvl="1" indent="-342900">
              <a:buFontTx/>
              <a:buChar char="-"/>
            </a:pPr>
            <a:r>
              <a:rPr lang="fr-FR" sz="2000" dirty="0" smtClean="0">
                <a:solidFill>
                  <a:schemeClr val="accent5">
                    <a:lumMod val="50000"/>
                  </a:schemeClr>
                </a:solidFill>
              </a:rPr>
              <a:t>En + : portes ouvertes de la CAPEB les 6 et 7 octobre (artisans présentent leur showroom), manifestation CLEAN (délégation régionale européenne) les 10 et 11 octobre</a:t>
            </a:r>
          </a:p>
          <a:p>
            <a:pPr marL="1257300" lvl="2" indent="-342900">
              <a:buFontTx/>
              <a:buChar char="-"/>
            </a:pPr>
            <a:endParaRPr lang="fr-FR" sz="1050" dirty="0">
              <a:solidFill>
                <a:schemeClr val="accent5">
                  <a:lumMod val="50000"/>
                </a:schemeClr>
              </a:solidFill>
            </a:endParaRPr>
          </a:p>
          <a:p>
            <a:pPr marL="800100" lvl="1" indent="-342900">
              <a:buFontTx/>
              <a:buChar char="-"/>
            </a:pPr>
            <a:r>
              <a:rPr lang="fr-FR" sz="2000" dirty="0" smtClean="0">
                <a:solidFill>
                  <a:schemeClr val="accent5">
                    <a:lumMod val="50000"/>
                  </a:schemeClr>
                </a:solidFill>
              </a:rPr>
              <a:t>Info : des panneaux pour les auditeurs seront réalisés à la rentrée</a:t>
            </a:r>
          </a:p>
        </p:txBody>
      </p:sp>
    </p:spTree>
    <p:extLst>
      <p:ext uri="{BB962C8B-B14F-4D97-AF65-F5344CB8AC3E}">
        <p14:creationId xmlns:p14="http://schemas.microsoft.com/office/powerpoint/2010/main" val="3694251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818609" y="-127317"/>
            <a:ext cx="10058400" cy="7112635"/>
            <a:chOff x="0" y="0"/>
            <a:chExt cx="10058400" cy="7113181"/>
          </a:xfrm>
        </p:grpSpPr>
        <p:pic>
          <p:nvPicPr>
            <p:cNvPr id="5" name="Image 4" descr="PPT REGION NORMAN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113181"/>
            </a:xfrm>
            <a:prstGeom prst="rect">
              <a:avLst/>
            </a:prstGeom>
          </p:spPr>
        </p:pic>
        <p:sp>
          <p:nvSpPr>
            <p:cNvPr id="6" name="Zone de texte 2"/>
            <p:cNvSpPr txBox="1">
              <a:spLocks noChangeArrowheads="1"/>
            </p:cNvSpPr>
            <p:nvPr/>
          </p:nvSpPr>
          <p:spPr bwMode="auto">
            <a:xfrm>
              <a:off x="520995" y="3556590"/>
              <a:ext cx="9016410" cy="12117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Offre locative en </a:t>
              </a: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centre-bourg</a:t>
              </a:r>
              <a:endParaRPr lang="fr-FR" sz="2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Isabelle ROBERGE</a:t>
              </a: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213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7" y="1450532"/>
            <a:ext cx="10769600" cy="4967514"/>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fr-FR" sz="2000" b="1" u="sng" dirty="0" smtClean="0">
                <a:solidFill>
                  <a:srgbClr val="7F7F7F"/>
                </a:solidFill>
                <a:latin typeface="Arial"/>
                <a:cs typeface="Arial"/>
              </a:rPr>
              <a:t>Constat : </a:t>
            </a:r>
          </a:p>
          <a:p>
            <a:pPr marL="342900" indent="-342900" algn="just">
              <a:lnSpc>
                <a:spcPct val="120000"/>
              </a:lnSpc>
              <a:buFont typeface="Arial" panose="020B0604020202020204" pitchFamily="34" charset="0"/>
              <a:buChar char="•"/>
            </a:pPr>
            <a:endParaRPr lang="fr-FR" sz="2000" b="1" u="sng" dirty="0" smtClean="0">
              <a:solidFill>
                <a:srgbClr val="7F7F7F"/>
              </a:solidFill>
              <a:latin typeface="Arial"/>
              <a:cs typeface="Arial"/>
            </a:endParaRPr>
          </a:p>
          <a:p>
            <a:pPr marL="800100" lvl="1" indent="-342900" algn="just">
              <a:lnSpc>
                <a:spcPct val="120000"/>
              </a:lnSpc>
              <a:buFont typeface="Arial" panose="020B0604020202020204" pitchFamily="34" charset="0"/>
              <a:buChar char="•"/>
            </a:pPr>
            <a:r>
              <a:rPr lang="fr-FR" dirty="0" smtClean="0">
                <a:solidFill>
                  <a:srgbClr val="7F7F7F"/>
                </a:solidFill>
                <a:latin typeface="Arial"/>
                <a:cs typeface="Arial"/>
              </a:rPr>
              <a:t>Désaffection des centres face </a:t>
            </a:r>
            <a:r>
              <a:rPr lang="fr-FR" dirty="0">
                <a:solidFill>
                  <a:srgbClr val="7F7F7F"/>
                </a:solidFill>
                <a:latin typeface="Arial"/>
                <a:cs typeface="Arial"/>
              </a:rPr>
              <a:t>à des espaces périphériques plus attractifs </a:t>
            </a:r>
            <a:r>
              <a:rPr lang="fr-FR" dirty="0" smtClean="0">
                <a:solidFill>
                  <a:srgbClr val="7F7F7F"/>
                </a:solidFill>
                <a:latin typeface="Arial"/>
                <a:cs typeface="Arial"/>
              </a:rPr>
              <a:t>(habitants</a:t>
            </a:r>
            <a:r>
              <a:rPr lang="fr-FR" dirty="0">
                <a:solidFill>
                  <a:srgbClr val="7F7F7F"/>
                </a:solidFill>
                <a:latin typeface="Arial"/>
                <a:cs typeface="Arial"/>
              </a:rPr>
              <a:t>, </a:t>
            </a:r>
            <a:r>
              <a:rPr lang="fr-FR" dirty="0" smtClean="0">
                <a:solidFill>
                  <a:srgbClr val="7F7F7F"/>
                </a:solidFill>
                <a:latin typeface="Arial"/>
                <a:cs typeface="Arial"/>
              </a:rPr>
              <a:t>activités économiques, services</a:t>
            </a:r>
          </a:p>
          <a:p>
            <a:pPr marL="800100" lvl="1" indent="-342900" algn="just">
              <a:lnSpc>
                <a:spcPct val="120000"/>
              </a:lnSpc>
              <a:buFont typeface="Arial" panose="020B0604020202020204" pitchFamily="34" charset="0"/>
              <a:buChar char="•"/>
            </a:pPr>
            <a:endParaRPr lang="fr-FR" dirty="0">
              <a:solidFill>
                <a:srgbClr val="7F7F7F"/>
              </a:solidFill>
              <a:latin typeface="Arial"/>
              <a:cs typeface="Arial"/>
            </a:endParaRPr>
          </a:p>
          <a:p>
            <a:pPr marL="800100" lvl="1" indent="-342900" algn="just">
              <a:lnSpc>
                <a:spcPct val="120000"/>
              </a:lnSpc>
              <a:buFont typeface="Arial" panose="020B0604020202020204" pitchFamily="34" charset="0"/>
              <a:buChar char="•"/>
            </a:pPr>
            <a:r>
              <a:rPr lang="fr-FR" dirty="0" smtClean="0">
                <a:solidFill>
                  <a:srgbClr val="7F7F7F"/>
                </a:solidFill>
                <a:latin typeface="Arial"/>
                <a:cs typeface="Arial"/>
              </a:rPr>
              <a:t>Revitalisation </a:t>
            </a:r>
            <a:r>
              <a:rPr lang="fr-FR" dirty="0">
                <a:solidFill>
                  <a:srgbClr val="7F7F7F"/>
                </a:solidFill>
                <a:latin typeface="Arial"/>
                <a:cs typeface="Arial"/>
              </a:rPr>
              <a:t>nécessaire mais complexe </a:t>
            </a:r>
            <a:r>
              <a:rPr lang="fr-FR" dirty="0" smtClean="0">
                <a:solidFill>
                  <a:srgbClr val="7F7F7F"/>
                </a:solidFill>
                <a:latin typeface="Arial"/>
                <a:cs typeface="Arial"/>
              </a:rPr>
              <a:t>et coûteuse</a:t>
            </a:r>
          </a:p>
          <a:p>
            <a:pPr marL="800100" lvl="1" indent="-342900" algn="just">
              <a:lnSpc>
                <a:spcPct val="120000"/>
              </a:lnSpc>
              <a:buFont typeface="Arial" panose="020B0604020202020204" pitchFamily="34" charset="0"/>
              <a:buChar char="•"/>
            </a:pPr>
            <a:endParaRPr lang="fr-FR" dirty="0">
              <a:solidFill>
                <a:srgbClr val="7F7F7F"/>
              </a:solidFill>
              <a:latin typeface="Arial"/>
              <a:cs typeface="Arial"/>
            </a:endParaRPr>
          </a:p>
          <a:p>
            <a:pPr marL="800100" lvl="1" indent="-342900" algn="just">
              <a:lnSpc>
                <a:spcPct val="120000"/>
              </a:lnSpc>
              <a:buFont typeface="Arial" panose="020B0604020202020204" pitchFamily="34" charset="0"/>
              <a:buChar char="•"/>
            </a:pPr>
            <a:r>
              <a:rPr lang="fr-FR" dirty="0" smtClean="0">
                <a:solidFill>
                  <a:srgbClr val="7F7F7F"/>
                </a:solidFill>
                <a:latin typeface="Arial"/>
                <a:cs typeface="Arial"/>
              </a:rPr>
              <a:t>Patrimoine </a:t>
            </a:r>
            <a:r>
              <a:rPr lang="fr-FR" dirty="0">
                <a:solidFill>
                  <a:srgbClr val="7F7F7F"/>
                </a:solidFill>
                <a:latin typeface="Arial"/>
                <a:cs typeface="Arial"/>
              </a:rPr>
              <a:t>architectural normand exceptionnel et reconnu ou en voie de l’être pour ce qui concerne l’urbanisme de la </a:t>
            </a:r>
            <a:r>
              <a:rPr lang="fr-FR" dirty="0" smtClean="0">
                <a:solidFill>
                  <a:srgbClr val="7F7F7F"/>
                </a:solidFill>
                <a:latin typeface="Arial"/>
                <a:cs typeface="Arial"/>
              </a:rPr>
              <a:t>Reconstruction</a:t>
            </a:r>
          </a:p>
          <a:p>
            <a:pPr marL="800100" lvl="1" indent="-342900" algn="just">
              <a:lnSpc>
                <a:spcPct val="120000"/>
              </a:lnSpc>
              <a:buFont typeface="Arial" panose="020B0604020202020204" pitchFamily="34" charset="0"/>
              <a:buChar char="•"/>
            </a:pPr>
            <a:endParaRPr lang="fr-FR" dirty="0">
              <a:solidFill>
                <a:srgbClr val="7F7F7F"/>
              </a:solidFill>
              <a:latin typeface="Arial"/>
              <a:cs typeface="Arial"/>
            </a:endParaRPr>
          </a:p>
          <a:p>
            <a:pPr marL="2628900" lvl="5" indent="-342900" algn="just">
              <a:lnSpc>
                <a:spcPct val="120000"/>
              </a:lnSpc>
              <a:buFont typeface="Symbol"/>
              <a:buChar char="Þ"/>
            </a:pPr>
            <a:r>
              <a:rPr lang="fr-FR" sz="2000" dirty="0" smtClean="0">
                <a:solidFill>
                  <a:srgbClr val="7F7F7F"/>
                </a:solidFill>
                <a:latin typeface="Arial"/>
                <a:cs typeface="Arial"/>
              </a:rPr>
              <a:t>Sujet prioritaire </a:t>
            </a:r>
          </a:p>
          <a:p>
            <a:pPr marL="342900" indent="-342900" algn="just">
              <a:lnSpc>
                <a:spcPct val="120000"/>
              </a:lnSpc>
              <a:buFont typeface="Symbol"/>
              <a:buChar char="Þ"/>
            </a:pPr>
            <a:endParaRPr lang="fr-FR" sz="2000" dirty="0" smtClean="0">
              <a:solidFill>
                <a:srgbClr val="7F7F7F"/>
              </a:solidFill>
              <a:latin typeface="Arial"/>
              <a:cs typeface="Arial"/>
            </a:endParaRPr>
          </a:p>
          <a:p>
            <a:pPr marL="800100" lvl="1" indent="-342900" algn="just">
              <a:lnSpc>
                <a:spcPct val="120000"/>
              </a:lnSpc>
              <a:buFont typeface="Arial" panose="020B0604020202020204" pitchFamily="34" charset="0"/>
              <a:buChar char="•"/>
            </a:pPr>
            <a:endParaRPr lang="fr-FR" sz="2000" dirty="0" smtClean="0">
              <a:solidFill>
                <a:srgbClr val="7F7F7F"/>
              </a:solidFill>
              <a:latin typeface="Arial"/>
              <a:cs typeface="Arial"/>
            </a:endParaRPr>
          </a:p>
          <a:p>
            <a:pPr marL="342900" indent="-342900" algn="just">
              <a:lnSpc>
                <a:spcPct val="120000"/>
              </a:lnSpc>
              <a:buFont typeface="Arial" panose="020B0604020202020204" pitchFamily="34" charset="0"/>
              <a:buChar char="•"/>
            </a:pPr>
            <a:endParaRPr lang="fr-FR" sz="2000" dirty="0">
              <a:solidFill>
                <a:srgbClr val="7F7F7F"/>
              </a:solidFill>
              <a:latin typeface="Arial"/>
              <a:cs typeface="Arial"/>
            </a:endParaRPr>
          </a:p>
        </p:txBody>
      </p:sp>
      <p:sp>
        <p:nvSpPr>
          <p:cNvPr id="5" name="ZoneTexte 4"/>
          <p:cNvSpPr txBox="1"/>
          <p:nvPr/>
        </p:nvSpPr>
        <p:spPr>
          <a:xfrm>
            <a:off x="524709" y="833406"/>
            <a:ext cx="11150037"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Aménagement des centres-villes</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40878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36004" y="833406"/>
            <a:ext cx="9456492" cy="523220"/>
          </a:xfrm>
          <a:prstGeom prst="rect">
            <a:avLst/>
          </a:prstGeom>
          <a:solidFill>
            <a:srgbClr val="C00000"/>
          </a:solidFill>
        </p:spPr>
        <p:txBody>
          <a:bodyPr wrap="square" rtlCol="0">
            <a:spAutoFit/>
          </a:bodyPr>
          <a:lstStyle/>
          <a:p>
            <a:pPr algn="ctr"/>
            <a:r>
              <a:rPr lang="fr-FR" sz="2800" b="1" cap="all" dirty="0" smtClean="0">
                <a:solidFill>
                  <a:schemeClr val="bg1"/>
                </a:solidFill>
              </a:rPr>
              <a:t>Ordre du jour</a:t>
            </a:r>
            <a:endParaRPr lang="fr-FR" sz="2700" dirty="0">
              <a:solidFill>
                <a:schemeClr val="bg1"/>
              </a:solidFill>
            </a:endParaRPr>
          </a:p>
        </p:txBody>
      </p:sp>
      <p:sp>
        <p:nvSpPr>
          <p:cNvPr id="5" name="ZoneTexte 4"/>
          <p:cNvSpPr txBox="1"/>
          <p:nvPr/>
        </p:nvSpPr>
        <p:spPr>
          <a:xfrm>
            <a:off x="1218438" y="1708807"/>
            <a:ext cx="9456492" cy="4708981"/>
          </a:xfrm>
          <a:prstGeom prst="rect">
            <a:avLst/>
          </a:prstGeom>
          <a:noFill/>
          <a:ln w="3175">
            <a:noFill/>
          </a:ln>
        </p:spPr>
        <p:txBody>
          <a:bodyPr wrap="square" rtlCol="0">
            <a:spAutoFit/>
          </a:bodyPr>
          <a:lstStyle/>
          <a:p>
            <a:r>
              <a:rPr lang="fr-FR" sz="2000" b="1" cap="small" dirty="0" smtClean="0"/>
              <a:t>14H présentation du plan bâtiment durable régional</a:t>
            </a:r>
          </a:p>
          <a:p>
            <a:r>
              <a:rPr lang="fr-FR" sz="2000" b="1" cap="small" dirty="0" smtClean="0"/>
              <a:t>		Alain DEFFONTAINES</a:t>
            </a:r>
          </a:p>
          <a:p>
            <a:r>
              <a:rPr lang="fr-FR" sz="2000" b="1" cap="small" dirty="0" smtClean="0"/>
              <a:t>14H25 Activités ARCENE</a:t>
            </a:r>
          </a:p>
          <a:p>
            <a:r>
              <a:rPr lang="fr-FR" sz="2000" b="1" cap="small" dirty="0"/>
              <a:t>	</a:t>
            </a:r>
            <a:r>
              <a:rPr lang="fr-FR" sz="2000" b="1" cap="small" dirty="0" smtClean="0"/>
              <a:t>	Pierre EVRARD</a:t>
            </a:r>
          </a:p>
          <a:p>
            <a:r>
              <a:rPr lang="fr-FR" sz="2000" b="1" cap="small" dirty="0" smtClean="0"/>
              <a:t>14H40 évolutions dispositif chèque – la nouvelle plateforme - le conventionnement 			Annie MOTTE</a:t>
            </a:r>
          </a:p>
          <a:p>
            <a:r>
              <a:rPr lang="fr-FR" sz="2000" b="1" cap="small" dirty="0" smtClean="0"/>
              <a:t>15H15 Communication</a:t>
            </a:r>
            <a:endParaRPr lang="fr-FR" sz="2000" b="1" cap="small" dirty="0"/>
          </a:p>
          <a:p>
            <a:r>
              <a:rPr lang="fr-FR" sz="2000" b="1" cap="small" dirty="0"/>
              <a:t>		Alex  </a:t>
            </a:r>
            <a:r>
              <a:rPr lang="fr-FR" sz="2000" b="1" cap="small" dirty="0" smtClean="0"/>
              <a:t>BENARD</a:t>
            </a:r>
          </a:p>
          <a:p>
            <a:r>
              <a:rPr lang="fr-FR" sz="2000" b="1" cap="small" dirty="0" smtClean="0"/>
              <a:t>15H30 </a:t>
            </a:r>
            <a:r>
              <a:rPr lang="fr-FR" sz="2000" b="1" cap="small" dirty="0"/>
              <a:t>présentation du nouveau dispositif pour favoriser le locatif en centre bourg</a:t>
            </a:r>
          </a:p>
          <a:p>
            <a:r>
              <a:rPr lang="fr-FR" sz="2000" b="1" cap="small" dirty="0"/>
              <a:t>		Isabelle ROBERGE</a:t>
            </a:r>
          </a:p>
          <a:p>
            <a:r>
              <a:rPr lang="fr-FR" sz="2000" b="1" cap="small" dirty="0" smtClean="0"/>
              <a:t>15H50 dossier PACTE 		</a:t>
            </a:r>
          </a:p>
          <a:p>
            <a:r>
              <a:rPr lang="fr-FR" sz="2000" b="1" cap="small" dirty="0"/>
              <a:t>	</a:t>
            </a:r>
            <a:r>
              <a:rPr lang="fr-FR" sz="2000" b="1" cap="small" dirty="0" smtClean="0"/>
              <a:t>	Aurore GARD</a:t>
            </a:r>
          </a:p>
          <a:p>
            <a:r>
              <a:rPr lang="fr-FR" sz="2000" b="1" cap="small" dirty="0" smtClean="0"/>
              <a:t>16H10 Dossier carnet numérique	</a:t>
            </a:r>
          </a:p>
          <a:p>
            <a:r>
              <a:rPr lang="fr-FR" sz="2000" b="1" cap="small" dirty="0"/>
              <a:t>	</a:t>
            </a:r>
            <a:r>
              <a:rPr lang="fr-FR" sz="2000" b="1" cap="small" dirty="0" smtClean="0"/>
              <a:t>	Xavier MALANDAIN</a:t>
            </a:r>
          </a:p>
          <a:p>
            <a:r>
              <a:rPr lang="fr-FR" sz="2000" b="1" cap="small" dirty="0" smtClean="0"/>
              <a:t>16H30 fin de réunion </a:t>
            </a:r>
            <a:endParaRPr lang="fr-FR" sz="1900" dirty="0"/>
          </a:p>
        </p:txBody>
      </p:sp>
    </p:spTree>
    <p:extLst>
      <p:ext uri="{BB962C8B-B14F-4D97-AF65-F5344CB8AC3E}">
        <p14:creationId xmlns:p14="http://schemas.microsoft.com/office/powerpoint/2010/main" val="2287855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7" y="1450532"/>
            <a:ext cx="10769600" cy="3724096"/>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fr-FR" sz="2000" b="1" u="sng" dirty="0">
                <a:solidFill>
                  <a:srgbClr val="7F7F7F"/>
                </a:solidFill>
                <a:latin typeface="Arial"/>
                <a:cs typeface="Arial"/>
              </a:rPr>
              <a:t>Enjeu </a:t>
            </a:r>
            <a:r>
              <a:rPr lang="fr-FR" sz="2000" b="1" dirty="0">
                <a:solidFill>
                  <a:srgbClr val="7F7F7F"/>
                </a:solidFill>
                <a:latin typeface="Arial"/>
                <a:cs typeface="Arial"/>
              </a:rPr>
              <a:t>: </a:t>
            </a:r>
            <a:r>
              <a:rPr lang="fr-FR" sz="2000" b="1" dirty="0" smtClean="0">
                <a:solidFill>
                  <a:srgbClr val="7F7F7F"/>
                </a:solidFill>
                <a:latin typeface="Arial"/>
                <a:cs typeface="Arial"/>
              </a:rPr>
              <a:t>Redonner l’envie aux Normands d’habiter </a:t>
            </a:r>
            <a:r>
              <a:rPr lang="fr-FR" sz="2000" b="1" dirty="0">
                <a:solidFill>
                  <a:srgbClr val="7F7F7F"/>
                </a:solidFill>
                <a:latin typeface="Arial"/>
                <a:cs typeface="Arial"/>
              </a:rPr>
              <a:t>et</a:t>
            </a:r>
            <a:r>
              <a:rPr lang="fr-FR" sz="2000" b="1" dirty="0" smtClean="0">
                <a:solidFill>
                  <a:srgbClr val="7F7F7F"/>
                </a:solidFill>
                <a:latin typeface="Arial"/>
                <a:cs typeface="Arial"/>
              </a:rPr>
              <a:t> </a:t>
            </a:r>
            <a:r>
              <a:rPr lang="fr-FR" sz="2000" b="1" dirty="0">
                <a:solidFill>
                  <a:srgbClr val="7F7F7F"/>
                </a:solidFill>
                <a:latin typeface="Arial"/>
                <a:cs typeface="Arial"/>
              </a:rPr>
              <a:t>de fréquenter </a:t>
            </a:r>
            <a:r>
              <a:rPr lang="fr-FR" sz="2000" b="1" dirty="0" smtClean="0">
                <a:solidFill>
                  <a:srgbClr val="7F7F7F"/>
                </a:solidFill>
                <a:latin typeface="Arial"/>
                <a:cs typeface="Arial"/>
              </a:rPr>
              <a:t>les centres</a:t>
            </a:r>
            <a:endParaRPr lang="fr-FR" sz="2000" b="1" dirty="0">
              <a:solidFill>
                <a:srgbClr val="7F7F7F"/>
              </a:solidFill>
              <a:latin typeface="Arial"/>
              <a:cs typeface="Arial"/>
            </a:endParaRPr>
          </a:p>
          <a:p>
            <a:pPr marL="800100" lvl="1" indent="-342900" algn="just">
              <a:lnSpc>
                <a:spcPct val="120000"/>
              </a:lnSpc>
              <a:buFont typeface="Arial" panose="020B0604020202020204" pitchFamily="34" charset="0"/>
              <a:buChar char="•"/>
            </a:pPr>
            <a:r>
              <a:rPr lang="fr-FR" sz="2000" dirty="0" smtClean="0">
                <a:solidFill>
                  <a:srgbClr val="7F7F7F"/>
                </a:solidFill>
                <a:latin typeface="Arial"/>
                <a:cs typeface="Arial"/>
              </a:rPr>
              <a:t>d’aménagement </a:t>
            </a:r>
            <a:r>
              <a:rPr lang="fr-FR" sz="2000" dirty="0">
                <a:solidFill>
                  <a:srgbClr val="7F7F7F"/>
                </a:solidFill>
                <a:latin typeface="Arial"/>
                <a:cs typeface="Arial"/>
              </a:rPr>
              <a:t>du territoire et sociétal</a:t>
            </a:r>
          </a:p>
          <a:p>
            <a:pPr marL="800100" lvl="1" indent="-342900" algn="just">
              <a:lnSpc>
                <a:spcPct val="120000"/>
              </a:lnSpc>
              <a:buFont typeface="Arial" panose="020B0604020202020204" pitchFamily="34" charset="0"/>
              <a:buChar char="•"/>
            </a:pPr>
            <a:r>
              <a:rPr lang="fr-FR" sz="2000" dirty="0" smtClean="0">
                <a:solidFill>
                  <a:srgbClr val="7F7F7F"/>
                </a:solidFill>
                <a:latin typeface="Arial"/>
                <a:cs typeface="Arial"/>
              </a:rPr>
              <a:t>de </a:t>
            </a:r>
            <a:r>
              <a:rPr lang="fr-FR" sz="2000" dirty="0">
                <a:solidFill>
                  <a:srgbClr val="7F7F7F"/>
                </a:solidFill>
                <a:latin typeface="Arial"/>
                <a:cs typeface="Arial"/>
              </a:rPr>
              <a:t>développement économique et touristique</a:t>
            </a:r>
          </a:p>
          <a:p>
            <a:pPr marL="800100" lvl="1" indent="-342900" algn="just">
              <a:lnSpc>
                <a:spcPct val="120000"/>
              </a:lnSpc>
              <a:buFont typeface="Arial" panose="020B0604020202020204" pitchFamily="34" charset="0"/>
              <a:buChar char="•"/>
            </a:pPr>
            <a:r>
              <a:rPr lang="fr-FR" sz="2000" dirty="0" smtClean="0">
                <a:solidFill>
                  <a:srgbClr val="7F7F7F"/>
                </a:solidFill>
                <a:latin typeface="Arial"/>
                <a:cs typeface="Arial"/>
              </a:rPr>
              <a:t>de </a:t>
            </a:r>
            <a:r>
              <a:rPr lang="fr-FR" sz="2000" dirty="0">
                <a:solidFill>
                  <a:srgbClr val="7F7F7F"/>
                </a:solidFill>
                <a:latin typeface="Arial"/>
                <a:cs typeface="Arial"/>
              </a:rPr>
              <a:t>transition énergétique</a:t>
            </a:r>
          </a:p>
          <a:p>
            <a:pPr marL="800100" lvl="1" indent="-342900" algn="just">
              <a:lnSpc>
                <a:spcPct val="120000"/>
              </a:lnSpc>
              <a:buFont typeface="Arial" panose="020B0604020202020204" pitchFamily="34" charset="0"/>
              <a:buChar char="•"/>
            </a:pPr>
            <a:r>
              <a:rPr lang="fr-FR" sz="2000" dirty="0" smtClean="0">
                <a:solidFill>
                  <a:srgbClr val="7F7F7F"/>
                </a:solidFill>
                <a:latin typeface="Arial"/>
                <a:cs typeface="Arial"/>
              </a:rPr>
              <a:t>de </a:t>
            </a:r>
            <a:r>
              <a:rPr lang="fr-FR" sz="2000" dirty="0">
                <a:solidFill>
                  <a:srgbClr val="7F7F7F"/>
                </a:solidFill>
                <a:latin typeface="Arial"/>
                <a:cs typeface="Arial"/>
              </a:rPr>
              <a:t>préservation d’un patrimoine et d’une mémoire</a:t>
            </a:r>
          </a:p>
          <a:p>
            <a:pPr marL="285750" indent="-285750" algn="just">
              <a:buFont typeface="Wingdings" panose="05000000000000000000" pitchFamily="2" charset="2"/>
              <a:buChar char="Ø"/>
            </a:pPr>
            <a:endParaRPr lang="fr-FR" sz="2000" spc="200" dirty="0">
              <a:latin typeface="Arial"/>
              <a:cs typeface="Arial"/>
            </a:endParaRPr>
          </a:p>
          <a:p>
            <a:pPr marL="1714500" lvl="3" indent="-342900" algn="just">
              <a:lnSpc>
                <a:spcPct val="120000"/>
              </a:lnSpc>
              <a:buFont typeface="Symbol"/>
              <a:buChar char="Þ"/>
            </a:pPr>
            <a:r>
              <a:rPr lang="fr-FR" sz="2000" dirty="0" smtClean="0">
                <a:solidFill>
                  <a:srgbClr val="7F7F7F"/>
                </a:solidFill>
                <a:latin typeface="Arial"/>
                <a:cs typeface="Arial"/>
              </a:rPr>
              <a:t>Nécessité d’une approche globale et progressive</a:t>
            </a:r>
          </a:p>
          <a:p>
            <a:pPr marL="1257300" lvl="2" indent="-342900" algn="just">
              <a:lnSpc>
                <a:spcPct val="120000"/>
              </a:lnSpc>
              <a:buFont typeface="Symbol"/>
              <a:buChar char="Þ"/>
            </a:pPr>
            <a:endParaRPr lang="fr-FR" sz="2000" dirty="0" smtClean="0">
              <a:solidFill>
                <a:srgbClr val="7F7F7F"/>
              </a:solidFill>
              <a:latin typeface="Arial"/>
              <a:cs typeface="Arial"/>
            </a:endParaRPr>
          </a:p>
          <a:p>
            <a:pPr marL="800100" lvl="1" indent="-342900" algn="just">
              <a:lnSpc>
                <a:spcPct val="120000"/>
              </a:lnSpc>
              <a:buFont typeface="Arial" panose="020B0604020202020204" pitchFamily="34" charset="0"/>
              <a:buChar char="•"/>
            </a:pPr>
            <a:endParaRPr lang="fr-FR" sz="2000" dirty="0" smtClean="0">
              <a:solidFill>
                <a:srgbClr val="7F7F7F"/>
              </a:solidFill>
              <a:latin typeface="Arial"/>
              <a:cs typeface="Arial"/>
            </a:endParaRPr>
          </a:p>
          <a:p>
            <a:pPr marL="342900" indent="-342900" algn="just">
              <a:lnSpc>
                <a:spcPct val="120000"/>
              </a:lnSpc>
              <a:buFont typeface="Arial" panose="020B0604020202020204" pitchFamily="34" charset="0"/>
              <a:buChar char="•"/>
            </a:pPr>
            <a:endParaRPr lang="fr-FR" sz="2000" dirty="0">
              <a:solidFill>
                <a:srgbClr val="7F7F7F"/>
              </a:solidFill>
              <a:latin typeface="Arial"/>
              <a:cs typeface="Arial"/>
            </a:endParaRPr>
          </a:p>
        </p:txBody>
      </p:sp>
      <p:sp>
        <p:nvSpPr>
          <p:cNvPr id="5" name="ZoneTexte 4"/>
          <p:cNvSpPr txBox="1"/>
          <p:nvPr/>
        </p:nvSpPr>
        <p:spPr>
          <a:xfrm>
            <a:off x="524709" y="833406"/>
            <a:ext cx="11150037"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Aménagement des centres-villes</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283761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3" y="1973947"/>
            <a:ext cx="10786533" cy="3859518"/>
          </a:xfrm>
          <a:prstGeom prst="rect">
            <a:avLst/>
          </a:prstGeom>
        </p:spPr>
        <p:txBody>
          <a:bodyPr wrap="square">
            <a:spAutoFit/>
          </a:bodyPr>
          <a:lstStyle/>
          <a:p>
            <a:pPr marL="342900" indent="-342900" algn="just">
              <a:lnSpc>
                <a:spcPct val="120000"/>
              </a:lnSpc>
              <a:buFont typeface="Arial" pitchFamily="34" charset="0"/>
              <a:buChar char="•"/>
            </a:pPr>
            <a:r>
              <a:rPr lang="fr-FR" b="1" dirty="0" smtClean="0">
                <a:solidFill>
                  <a:schemeClr val="bg1">
                    <a:lumMod val="50000"/>
                  </a:schemeClr>
                </a:solidFill>
                <a:latin typeface="Arial"/>
                <a:cs typeface="Arial"/>
              </a:rPr>
              <a:t>Dispositif </a:t>
            </a:r>
            <a:r>
              <a:rPr lang="fr-FR" b="1" u="sng" dirty="0" smtClean="0">
                <a:solidFill>
                  <a:schemeClr val="bg1">
                    <a:lumMod val="50000"/>
                  </a:schemeClr>
                </a:solidFill>
                <a:latin typeface="Arial"/>
                <a:cs typeface="Arial"/>
              </a:rPr>
              <a:t>études globales </a:t>
            </a:r>
            <a:r>
              <a:rPr lang="fr-FR" b="1" dirty="0" smtClean="0">
                <a:solidFill>
                  <a:schemeClr val="bg1">
                    <a:lumMod val="50000"/>
                  </a:schemeClr>
                </a:solidFill>
                <a:latin typeface="Arial"/>
                <a:cs typeface="Arial"/>
              </a:rPr>
              <a:t>:</a:t>
            </a:r>
          </a:p>
          <a:p>
            <a:pPr marL="800100" lvl="1" indent="-342900" algn="just">
              <a:lnSpc>
                <a:spcPct val="120000"/>
              </a:lnSpc>
              <a:buFont typeface="Arial" pitchFamily="34" charset="0"/>
              <a:buChar char="•"/>
            </a:pPr>
            <a:r>
              <a:rPr lang="fr-FR" sz="1600" dirty="0">
                <a:solidFill>
                  <a:schemeClr val="bg1">
                    <a:lumMod val="50000"/>
                  </a:schemeClr>
                </a:solidFill>
                <a:latin typeface="Arial"/>
                <a:cs typeface="Arial"/>
              </a:rPr>
              <a:t>mener des études et définir une stratégie urbaine, dont un volet revitalisation économique et commerciale : </a:t>
            </a:r>
          </a:p>
          <a:p>
            <a:pPr marL="800100" lvl="1" indent="-342900" algn="just">
              <a:lnSpc>
                <a:spcPct val="120000"/>
              </a:lnSpc>
              <a:buFont typeface="Arial" pitchFamily="34" charset="0"/>
              <a:buChar char="•"/>
            </a:pPr>
            <a:r>
              <a:rPr lang="fr-FR" sz="1600" dirty="0">
                <a:solidFill>
                  <a:schemeClr val="bg1">
                    <a:lumMod val="50000"/>
                  </a:schemeClr>
                </a:solidFill>
                <a:latin typeface="Arial"/>
                <a:cs typeface="Arial"/>
              </a:rPr>
              <a:t>50% de subvention dans la limite de 60.000 </a:t>
            </a:r>
            <a:r>
              <a:rPr lang="fr-FR" sz="1600" dirty="0" smtClean="0">
                <a:solidFill>
                  <a:schemeClr val="bg1">
                    <a:lumMod val="50000"/>
                  </a:schemeClr>
                </a:solidFill>
                <a:latin typeface="Arial"/>
                <a:cs typeface="Arial"/>
              </a:rPr>
              <a:t>€ de coût total</a:t>
            </a:r>
          </a:p>
          <a:p>
            <a:pPr marL="800100" lvl="1" indent="-342900" algn="just">
              <a:lnSpc>
                <a:spcPct val="120000"/>
              </a:lnSpc>
              <a:buFont typeface="Arial" pitchFamily="34" charset="0"/>
              <a:buChar char="•"/>
            </a:pPr>
            <a:endParaRPr lang="fr-FR" sz="1600" dirty="0">
              <a:solidFill>
                <a:schemeClr val="bg1">
                  <a:lumMod val="50000"/>
                </a:schemeClr>
              </a:solidFill>
              <a:latin typeface="Arial"/>
              <a:cs typeface="Arial"/>
            </a:endParaRPr>
          </a:p>
          <a:p>
            <a:pPr marL="342900" indent="-342900" algn="just">
              <a:lnSpc>
                <a:spcPct val="120000"/>
              </a:lnSpc>
              <a:buFont typeface="Arial" pitchFamily="34" charset="0"/>
              <a:buChar char="•"/>
            </a:pPr>
            <a:r>
              <a:rPr lang="fr-FR" b="1" dirty="0">
                <a:solidFill>
                  <a:schemeClr val="bg1">
                    <a:lumMod val="50000"/>
                  </a:schemeClr>
                </a:solidFill>
                <a:latin typeface="Arial"/>
                <a:cs typeface="Arial"/>
              </a:rPr>
              <a:t>Dispositif de soutien à la </a:t>
            </a:r>
            <a:r>
              <a:rPr lang="fr-FR" b="1" u="sng" dirty="0">
                <a:solidFill>
                  <a:schemeClr val="bg1">
                    <a:lumMod val="50000"/>
                  </a:schemeClr>
                </a:solidFill>
                <a:latin typeface="Arial"/>
                <a:cs typeface="Arial"/>
              </a:rPr>
              <a:t>réhabilitation et à la création de logements locatifs dans les centres </a:t>
            </a:r>
            <a:r>
              <a:rPr lang="fr-FR" b="1" dirty="0">
                <a:solidFill>
                  <a:schemeClr val="bg1">
                    <a:lumMod val="50000"/>
                  </a:schemeClr>
                </a:solidFill>
                <a:latin typeface="Arial"/>
                <a:cs typeface="Arial"/>
              </a:rPr>
              <a:t>: </a:t>
            </a:r>
          </a:p>
          <a:p>
            <a:pPr marL="800100" lvl="1" indent="-342900" algn="just">
              <a:lnSpc>
                <a:spcPct val="120000"/>
              </a:lnSpc>
              <a:buFont typeface="Arial" pitchFamily="34" charset="0"/>
              <a:buChar char="•"/>
            </a:pPr>
            <a:r>
              <a:rPr lang="fr-FR" sz="1600" dirty="0" smtClean="0">
                <a:solidFill>
                  <a:schemeClr val="bg1">
                    <a:lumMod val="50000"/>
                  </a:schemeClr>
                </a:solidFill>
                <a:latin typeface="Arial"/>
                <a:cs typeface="Arial"/>
              </a:rPr>
              <a:t>dans les centres des villes moyennes et des bourgs structurants. Exclusion des communes limitrophes aux villes moyennes (concurrence)</a:t>
            </a:r>
          </a:p>
          <a:p>
            <a:pPr marL="800100" lvl="1" indent="-342900" algn="just">
              <a:lnSpc>
                <a:spcPct val="120000"/>
              </a:lnSpc>
              <a:buFont typeface="Arial" pitchFamily="34" charset="0"/>
              <a:buChar char="•"/>
            </a:pPr>
            <a:r>
              <a:rPr lang="fr-FR" sz="1600" dirty="0" smtClean="0">
                <a:solidFill>
                  <a:schemeClr val="bg1">
                    <a:lumMod val="50000"/>
                  </a:schemeClr>
                </a:solidFill>
                <a:latin typeface="Arial"/>
                <a:cs typeface="Arial"/>
              </a:rPr>
              <a:t>150 </a:t>
            </a:r>
            <a:r>
              <a:rPr lang="fr-FR" sz="1600" dirty="0">
                <a:solidFill>
                  <a:schemeClr val="bg1">
                    <a:lumMod val="50000"/>
                  </a:schemeClr>
                </a:solidFill>
                <a:latin typeface="Arial"/>
                <a:cs typeface="Arial"/>
              </a:rPr>
              <a:t>€/m² plafonnés à 10 000 € de subvention par logement public ou privé (conventionné sans plafond de loyer social </a:t>
            </a:r>
            <a:r>
              <a:rPr lang="fr-FR" sz="1600" dirty="0" smtClean="0">
                <a:solidFill>
                  <a:schemeClr val="bg1">
                    <a:lumMod val="50000"/>
                  </a:schemeClr>
                </a:solidFill>
                <a:latin typeface="Arial"/>
                <a:cs typeface="Arial"/>
              </a:rPr>
              <a:t>ou </a:t>
            </a:r>
            <a:r>
              <a:rPr lang="fr-FR" sz="1600" dirty="0">
                <a:solidFill>
                  <a:schemeClr val="bg1">
                    <a:lumMod val="50000"/>
                  </a:schemeClr>
                </a:solidFill>
                <a:latin typeface="Arial"/>
                <a:cs typeface="Arial"/>
              </a:rPr>
              <a:t>atteinte de l’étiquette énergie C)</a:t>
            </a:r>
          </a:p>
          <a:p>
            <a:pPr marL="800100" lvl="1" indent="-342900" algn="just">
              <a:lnSpc>
                <a:spcPct val="120000"/>
              </a:lnSpc>
              <a:buFont typeface="Arial" pitchFamily="34" charset="0"/>
              <a:buChar char="•"/>
            </a:pPr>
            <a:endParaRPr lang="fr-FR" sz="1600" dirty="0">
              <a:solidFill>
                <a:schemeClr val="bg1">
                  <a:lumMod val="50000"/>
                </a:schemeClr>
              </a:solidFill>
              <a:latin typeface="Arial"/>
              <a:cs typeface="Arial"/>
            </a:endParaRPr>
          </a:p>
          <a:p>
            <a:pPr marL="342900" indent="-342900" algn="just">
              <a:lnSpc>
                <a:spcPct val="120000"/>
              </a:lnSpc>
              <a:buFont typeface="Arial" pitchFamily="34" charset="0"/>
              <a:buChar char="•"/>
            </a:pPr>
            <a:endParaRPr lang="fr-FR" sz="2000" dirty="0" smtClean="0">
              <a:solidFill>
                <a:srgbClr val="7F7F7F"/>
              </a:solidFill>
              <a:latin typeface="Arial"/>
              <a:cs typeface="Arial"/>
            </a:endParaRPr>
          </a:p>
          <a:p>
            <a:pPr marL="342900"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524709" y="833406"/>
            <a:ext cx="11150037" cy="523220"/>
          </a:xfrm>
          <a:prstGeom prst="rect">
            <a:avLst/>
          </a:prstGeom>
          <a:solidFill>
            <a:srgbClr val="C00000"/>
          </a:solidFill>
        </p:spPr>
        <p:txBody>
          <a:bodyPr wrap="square" rtlCol="0">
            <a:spAutoFit/>
          </a:bodyPr>
          <a:lstStyle/>
          <a:p>
            <a:pPr algn="ctr"/>
            <a:r>
              <a:rPr lang="fr-FR" sz="2800" spc="200" dirty="0">
                <a:solidFill>
                  <a:schemeClr val="bg1"/>
                </a:solidFill>
                <a:latin typeface="Arial"/>
                <a:cs typeface="Arial"/>
              </a:rPr>
              <a:t>Aménagement des centres-villes</a:t>
            </a:r>
          </a:p>
        </p:txBody>
      </p:sp>
      <p:sp>
        <p:nvSpPr>
          <p:cNvPr id="9" name="ZoneTexte 8"/>
          <p:cNvSpPr txBox="1"/>
          <p:nvPr/>
        </p:nvSpPr>
        <p:spPr>
          <a:xfrm>
            <a:off x="524709" y="1518018"/>
            <a:ext cx="11150037" cy="461665"/>
          </a:xfrm>
          <a:prstGeom prst="rect">
            <a:avLst/>
          </a:prstGeom>
          <a:noFill/>
        </p:spPr>
        <p:txBody>
          <a:bodyPr wrap="square" rtlCol="0">
            <a:spAutoFit/>
          </a:bodyPr>
          <a:lstStyle/>
          <a:p>
            <a:pPr algn="ctr"/>
            <a:r>
              <a:rPr lang="fr-FR" sz="2400" spc="200" dirty="0" smtClean="0">
                <a:solidFill>
                  <a:srgbClr val="C00000"/>
                </a:solidFill>
                <a:latin typeface="Arial"/>
                <a:cs typeface="Arial"/>
              </a:rPr>
              <a:t>Nouveaux dispositifs (1/3)</a:t>
            </a:r>
            <a:endParaRPr lang="fr-FR" sz="2400" spc="200" dirty="0">
              <a:solidFill>
                <a:srgbClr val="C00000"/>
              </a:solidFill>
              <a:latin typeface="Arial"/>
              <a:cs typeface="Arial"/>
            </a:endParaRPr>
          </a:p>
        </p:txBody>
      </p:sp>
    </p:spTree>
    <p:extLst>
      <p:ext uri="{BB962C8B-B14F-4D97-AF65-F5344CB8AC3E}">
        <p14:creationId xmlns:p14="http://schemas.microsoft.com/office/powerpoint/2010/main" val="375571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3" y="1973947"/>
            <a:ext cx="10786533" cy="4745915"/>
          </a:xfrm>
          <a:prstGeom prst="rect">
            <a:avLst/>
          </a:prstGeom>
        </p:spPr>
        <p:txBody>
          <a:bodyPr wrap="square">
            <a:spAutoFit/>
          </a:bodyPr>
          <a:lstStyle/>
          <a:p>
            <a:pPr marL="342900" indent="-342900" algn="just">
              <a:lnSpc>
                <a:spcPct val="120000"/>
              </a:lnSpc>
              <a:buFont typeface="Arial" pitchFamily="34" charset="0"/>
              <a:buChar char="•"/>
            </a:pPr>
            <a:r>
              <a:rPr lang="fr-FR" b="1" dirty="0" smtClean="0">
                <a:solidFill>
                  <a:schemeClr val="bg1">
                    <a:lumMod val="50000"/>
                  </a:schemeClr>
                </a:solidFill>
                <a:latin typeface="Arial"/>
                <a:cs typeface="Arial"/>
              </a:rPr>
              <a:t>Appel à Projets </a:t>
            </a:r>
            <a:r>
              <a:rPr lang="fr-FR" b="1" u="sng" dirty="0" smtClean="0">
                <a:solidFill>
                  <a:schemeClr val="bg1">
                    <a:lumMod val="50000"/>
                  </a:schemeClr>
                </a:solidFill>
                <a:latin typeface="Arial"/>
                <a:cs typeface="Arial"/>
              </a:rPr>
              <a:t>« Villes Reconstruites » </a:t>
            </a:r>
            <a:r>
              <a:rPr lang="fr-FR" b="1" dirty="0" smtClean="0">
                <a:solidFill>
                  <a:schemeClr val="bg1">
                    <a:lumMod val="50000"/>
                  </a:schemeClr>
                </a:solidFill>
                <a:latin typeface="Arial"/>
                <a:cs typeface="Arial"/>
              </a:rPr>
              <a:t>:</a:t>
            </a:r>
          </a:p>
          <a:p>
            <a:pPr marL="342900" indent="-342900" algn="just">
              <a:lnSpc>
                <a:spcPct val="120000"/>
              </a:lnSpc>
              <a:buFont typeface="Arial" pitchFamily="34" charset="0"/>
              <a:buChar char="•"/>
            </a:pPr>
            <a:endParaRPr lang="fr-FR" b="1" dirty="0" smtClean="0">
              <a:solidFill>
                <a:schemeClr val="bg1">
                  <a:lumMod val="50000"/>
                </a:schemeClr>
              </a:solidFill>
              <a:latin typeface="Arial"/>
              <a:cs typeface="Arial"/>
            </a:endParaRPr>
          </a:p>
          <a:p>
            <a:pPr marL="800100" lvl="1" indent="-342900" algn="just">
              <a:lnSpc>
                <a:spcPct val="120000"/>
              </a:lnSpc>
              <a:buFont typeface="Arial" pitchFamily="34" charset="0"/>
              <a:buChar char="•"/>
            </a:pPr>
            <a:r>
              <a:rPr lang="fr-FR" sz="1600" dirty="0">
                <a:solidFill>
                  <a:schemeClr val="bg1">
                    <a:lumMod val="50000"/>
                  </a:schemeClr>
                </a:solidFill>
                <a:latin typeface="Arial"/>
                <a:cs typeface="Arial"/>
              </a:rPr>
              <a:t>Lancement au mois </a:t>
            </a:r>
            <a:r>
              <a:rPr lang="fr-FR" sz="1600" dirty="0" smtClean="0">
                <a:solidFill>
                  <a:schemeClr val="bg1">
                    <a:lumMod val="50000"/>
                  </a:schemeClr>
                </a:solidFill>
                <a:latin typeface="Arial"/>
                <a:cs typeface="Arial"/>
              </a:rPr>
              <a:t>d’avril, réponses </a:t>
            </a:r>
            <a:r>
              <a:rPr lang="fr-FR" sz="1600" dirty="0">
                <a:solidFill>
                  <a:schemeClr val="bg1">
                    <a:lumMod val="50000"/>
                  </a:schemeClr>
                </a:solidFill>
                <a:latin typeface="Arial"/>
                <a:cs typeface="Arial"/>
              </a:rPr>
              <a:t>attendues pour le </a:t>
            </a:r>
            <a:r>
              <a:rPr lang="fr-FR" sz="1600" b="1" dirty="0">
                <a:solidFill>
                  <a:schemeClr val="bg1">
                    <a:lumMod val="50000"/>
                  </a:schemeClr>
                </a:solidFill>
                <a:latin typeface="Arial"/>
                <a:cs typeface="Arial"/>
              </a:rPr>
              <a:t>1er septembre</a:t>
            </a:r>
          </a:p>
          <a:p>
            <a:pPr marL="800100" lvl="1" indent="-342900" algn="just">
              <a:lnSpc>
                <a:spcPct val="120000"/>
              </a:lnSpc>
              <a:buFont typeface="Arial" pitchFamily="34" charset="0"/>
              <a:buChar char="•"/>
            </a:pPr>
            <a:r>
              <a:rPr lang="fr-FR" sz="1600" dirty="0" smtClean="0">
                <a:solidFill>
                  <a:schemeClr val="bg1">
                    <a:lumMod val="50000"/>
                  </a:schemeClr>
                </a:solidFill>
                <a:latin typeface="Arial"/>
                <a:cs typeface="Arial"/>
              </a:rPr>
              <a:t>Enveloppe </a:t>
            </a:r>
            <a:r>
              <a:rPr lang="fr-FR" sz="1600" dirty="0">
                <a:solidFill>
                  <a:schemeClr val="bg1">
                    <a:lumMod val="50000"/>
                  </a:schemeClr>
                </a:solidFill>
                <a:latin typeface="Arial"/>
                <a:cs typeface="Arial"/>
              </a:rPr>
              <a:t>de </a:t>
            </a:r>
            <a:r>
              <a:rPr lang="fr-FR" sz="1600" b="1" dirty="0">
                <a:solidFill>
                  <a:schemeClr val="bg1">
                    <a:lumMod val="50000"/>
                  </a:schemeClr>
                </a:solidFill>
                <a:latin typeface="Arial"/>
                <a:cs typeface="Arial"/>
              </a:rPr>
              <a:t>10M</a:t>
            </a:r>
            <a:r>
              <a:rPr lang="fr-FR" sz="1600" b="1" dirty="0" smtClean="0">
                <a:solidFill>
                  <a:schemeClr val="bg1">
                    <a:lumMod val="50000"/>
                  </a:schemeClr>
                </a:solidFill>
                <a:latin typeface="Arial"/>
                <a:cs typeface="Arial"/>
              </a:rPr>
              <a:t>€</a:t>
            </a:r>
          </a:p>
          <a:p>
            <a:pPr marL="800100" lvl="1" indent="-342900" algn="just">
              <a:lnSpc>
                <a:spcPct val="120000"/>
              </a:lnSpc>
              <a:buFont typeface="Arial" pitchFamily="34" charset="0"/>
              <a:buChar char="•"/>
            </a:pPr>
            <a:endParaRPr lang="fr-FR" sz="1600" b="1" dirty="0" smtClean="0">
              <a:solidFill>
                <a:schemeClr val="bg1">
                  <a:lumMod val="50000"/>
                </a:schemeClr>
              </a:solidFill>
              <a:latin typeface="Arial"/>
              <a:cs typeface="Arial"/>
            </a:endParaRPr>
          </a:p>
          <a:p>
            <a:pPr marL="800100" lvl="1" indent="-342900" algn="just">
              <a:lnSpc>
                <a:spcPct val="120000"/>
              </a:lnSpc>
              <a:buFont typeface="Arial" pitchFamily="34" charset="0"/>
              <a:buChar char="•"/>
            </a:pPr>
            <a:r>
              <a:rPr lang="fr-FR" sz="1600" dirty="0">
                <a:solidFill>
                  <a:schemeClr val="bg1">
                    <a:lumMod val="50000"/>
                  </a:schemeClr>
                </a:solidFill>
                <a:latin typeface="Arial"/>
                <a:cs typeface="Arial"/>
              </a:rPr>
              <a:t>F</a:t>
            </a:r>
            <a:r>
              <a:rPr lang="fr-FR" sz="1600" dirty="0" smtClean="0">
                <a:solidFill>
                  <a:schemeClr val="bg1">
                    <a:lumMod val="50000"/>
                  </a:schemeClr>
                </a:solidFill>
                <a:latin typeface="Arial"/>
                <a:cs typeface="Arial"/>
              </a:rPr>
              <a:t>aciliter </a:t>
            </a:r>
            <a:r>
              <a:rPr lang="fr-FR" sz="1600" dirty="0">
                <a:solidFill>
                  <a:schemeClr val="bg1">
                    <a:lumMod val="50000"/>
                  </a:schemeClr>
                </a:solidFill>
                <a:latin typeface="Arial"/>
                <a:cs typeface="Arial"/>
              </a:rPr>
              <a:t>la </a:t>
            </a:r>
            <a:r>
              <a:rPr lang="fr-FR" sz="1600" dirty="0" smtClean="0">
                <a:solidFill>
                  <a:schemeClr val="bg1">
                    <a:lumMod val="50000"/>
                  </a:schemeClr>
                </a:solidFill>
                <a:latin typeface="Arial"/>
                <a:cs typeface="Arial"/>
              </a:rPr>
              <a:t>réalisation de </a:t>
            </a:r>
            <a:r>
              <a:rPr lang="fr-FR" sz="1600" dirty="0">
                <a:solidFill>
                  <a:schemeClr val="bg1">
                    <a:lumMod val="50000"/>
                  </a:schemeClr>
                </a:solidFill>
                <a:latin typeface="Arial"/>
                <a:cs typeface="Arial"/>
              </a:rPr>
              <a:t>projets dans les </a:t>
            </a:r>
            <a:r>
              <a:rPr lang="fr-FR" sz="1600" dirty="0" smtClean="0">
                <a:solidFill>
                  <a:schemeClr val="bg1">
                    <a:lumMod val="50000"/>
                  </a:schemeClr>
                </a:solidFill>
                <a:latin typeface="Arial"/>
                <a:cs typeface="Arial"/>
              </a:rPr>
              <a:t>hyper-centres :</a:t>
            </a:r>
            <a:endParaRPr lang="fr-FR" sz="1600" dirty="0">
              <a:solidFill>
                <a:schemeClr val="bg1">
                  <a:lumMod val="50000"/>
                </a:schemeClr>
              </a:solidFill>
              <a:latin typeface="Arial"/>
              <a:cs typeface="Arial"/>
            </a:endParaRPr>
          </a:p>
          <a:p>
            <a:pPr marL="1257300" lvl="2" indent="-342900" algn="just">
              <a:lnSpc>
                <a:spcPct val="120000"/>
              </a:lnSpc>
              <a:buFont typeface="Arial" pitchFamily="34" charset="0"/>
              <a:buChar char="•"/>
            </a:pPr>
            <a:r>
              <a:rPr lang="fr-FR" sz="1600" dirty="0">
                <a:solidFill>
                  <a:schemeClr val="bg1">
                    <a:lumMod val="50000"/>
                  </a:schemeClr>
                </a:solidFill>
                <a:latin typeface="Arial"/>
                <a:cs typeface="Arial"/>
              </a:rPr>
              <a:t>Requalification des parties communes et cœurs d’îlots du </a:t>
            </a:r>
            <a:r>
              <a:rPr lang="fr-FR" sz="1600" b="1" dirty="0" smtClean="0">
                <a:solidFill>
                  <a:schemeClr val="bg1">
                    <a:lumMod val="50000"/>
                  </a:schemeClr>
                </a:solidFill>
                <a:latin typeface="Arial"/>
                <a:cs typeface="Arial"/>
              </a:rPr>
              <a:t>bâti privé </a:t>
            </a:r>
            <a:r>
              <a:rPr lang="fr-FR" sz="1600" dirty="0" smtClean="0">
                <a:solidFill>
                  <a:schemeClr val="bg1">
                    <a:lumMod val="50000"/>
                  </a:schemeClr>
                </a:solidFill>
                <a:latin typeface="Arial"/>
                <a:cs typeface="Arial"/>
              </a:rPr>
              <a:t>(</a:t>
            </a:r>
            <a:r>
              <a:rPr lang="fr-FR" sz="1600" dirty="0">
                <a:solidFill>
                  <a:schemeClr val="bg1">
                    <a:lumMod val="50000"/>
                  </a:schemeClr>
                </a:solidFill>
                <a:latin typeface="Arial"/>
                <a:cs typeface="Arial"/>
              </a:rPr>
              <a:t>50% de subvention)</a:t>
            </a:r>
          </a:p>
          <a:p>
            <a:pPr marL="1257300" lvl="2" indent="-342900" algn="just">
              <a:lnSpc>
                <a:spcPct val="120000"/>
              </a:lnSpc>
              <a:buFont typeface="Arial" pitchFamily="34" charset="0"/>
              <a:buChar char="•"/>
            </a:pPr>
            <a:r>
              <a:rPr lang="fr-FR" sz="1600" dirty="0">
                <a:solidFill>
                  <a:schemeClr val="bg1">
                    <a:lumMod val="50000"/>
                  </a:schemeClr>
                </a:solidFill>
                <a:latin typeface="Arial"/>
                <a:cs typeface="Arial"/>
              </a:rPr>
              <a:t>Réhabilitation </a:t>
            </a:r>
            <a:r>
              <a:rPr lang="fr-FR" sz="1600" b="1" dirty="0">
                <a:solidFill>
                  <a:schemeClr val="bg1">
                    <a:lumMod val="50000"/>
                  </a:schemeClr>
                </a:solidFill>
                <a:latin typeface="Arial"/>
                <a:cs typeface="Arial"/>
              </a:rPr>
              <a:t>d’équipements publics </a:t>
            </a:r>
            <a:r>
              <a:rPr lang="fr-FR" sz="1600" dirty="0">
                <a:solidFill>
                  <a:schemeClr val="bg1">
                    <a:lumMod val="50000"/>
                  </a:schemeClr>
                </a:solidFill>
                <a:latin typeface="Arial"/>
                <a:cs typeface="Arial"/>
              </a:rPr>
              <a:t>emblématiques de l’architecture de la reconstruction (30% de subvention)</a:t>
            </a:r>
          </a:p>
          <a:p>
            <a:pPr marL="1257300" lvl="2" indent="-342900" algn="just">
              <a:lnSpc>
                <a:spcPct val="120000"/>
              </a:lnSpc>
              <a:buFont typeface="Arial" pitchFamily="34" charset="0"/>
              <a:buChar char="•"/>
            </a:pPr>
            <a:r>
              <a:rPr lang="fr-FR" sz="1600" b="1" dirty="0">
                <a:solidFill>
                  <a:schemeClr val="bg1">
                    <a:lumMod val="50000"/>
                  </a:schemeClr>
                </a:solidFill>
                <a:latin typeface="Arial"/>
                <a:cs typeface="Arial"/>
              </a:rPr>
              <a:t>Aménagements publics </a:t>
            </a:r>
            <a:r>
              <a:rPr lang="fr-FR" sz="1600" dirty="0">
                <a:solidFill>
                  <a:schemeClr val="bg1">
                    <a:lumMod val="50000"/>
                  </a:schemeClr>
                </a:solidFill>
                <a:latin typeface="Arial"/>
                <a:cs typeface="Arial"/>
              </a:rPr>
              <a:t>(25% de subvention</a:t>
            </a:r>
            <a:r>
              <a:rPr lang="fr-FR" sz="1600" dirty="0" smtClean="0">
                <a:solidFill>
                  <a:schemeClr val="bg1">
                    <a:lumMod val="50000"/>
                  </a:schemeClr>
                </a:solidFill>
                <a:latin typeface="Arial"/>
                <a:cs typeface="Arial"/>
              </a:rPr>
              <a:t>)</a:t>
            </a:r>
          </a:p>
          <a:p>
            <a:pPr marL="1257300" lvl="2" indent="-342900" algn="just">
              <a:lnSpc>
                <a:spcPct val="120000"/>
              </a:lnSpc>
              <a:buFont typeface="Arial" pitchFamily="34" charset="0"/>
              <a:buChar char="•"/>
            </a:pPr>
            <a:endParaRPr lang="fr-FR" sz="1600" dirty="0">
              <a:solidFill>
                <a:schemeClr val="bg1">
                  <a:lumMod val="50000"/>
                </a:schemeClr>
              </a:solidFill>
              <a:latin typeface="Arial"/>
              <a:cs typeface="Arial"/>
            </a:endParaRPr>
          </a:p>
          <a:p>
            <a:pPr marL="800100" lvl="1" indent="-342900" algn="just">
              <a:lnSpc>
                <a:spcPct val="120000"/>
              </a:lnSpc>
              <a:buFont typeface="Arial" pitchFamily="34" charset="0"/>
              <a:buChar char="•"/>
            </a:pPr>
            <a:r>
              <a:rPr lang="fr-FR" sz="1600" dirty="0">
                <a:solidFill>
                  <a:schemeClr val="bg1">
                    <a:lumMod val="50000"/>
                  </a:schemeClr>
                </a:solidFill>
                <a:latin typeface="Arial"/>
                <a:cs typeface="Arial"/>
              </a:rPr>
              <a:t>16 villes moyennes sont concernées en plus de Caen, Rouen et Le Havre.</a:t>
            </a:r>
          </a:p>
          <a:p>
            <a:pPr marL="800100" lvl="1" indent="-342900" algn="just">
              <a:lnSpc>
                <a:spcPct val="120000"/>
              </a:lnSpc>
              <a:buFont typeface="Arial" pitchFamily="34" charset="0"/>
              <a:buChar char="•"/>
            </a:pPr>
            <a:endParaRPr lang="fr-FR" sz="1600" dirty="0">
              <a:solidFill>
                <a:schemeClr val="bg1">
                  <a:lumMod val="50000"/>
                </a:schemeClr>
              </a:solidFill>
              <a:latin typeface="Arial"/>
              <a:cs typeface="Arial"/>
            </a:endParaRPr>
          </a:p>
          <a:p>
            <a:pPr algn="just">
              <a:lnSpc>
                <a:spcPct val="120000"/>
              </a:lnSpc>
            </a:pPr>
            <a:endParaRPr lang="fr-FR" sz="2000" dirty="0" smtClean="0">
              <a:solidFill>
                <a:srgbClr val="7F7F7F"/>
              </a:solidFill>
              <a:latin typeface="Arial"/>
              <a:cs typeface="Arial"/>
            </a:endParaRPr>
          </a:p>
          <a:p>
            <a:pPr marL="342900"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524709" y="833406"/>
            <a:ext cx="11150037" cy="523220"/>
          </a:xfrm>
          <a:prstGeom prst="rect">
            <a:avLst/>
          </a:prstGeom>
          <a:solidFill>
            <a:srgbClr val="C00000"/>
          </a:solidFill>
        </p:spPr>
        <p:txBody>
          <a:bodyPr wrap="square" rtlCol="0">
            <a:spAutoFit/>
          </a:bodyPr>
          <a:lstStyle/>
          <a:p>
            <a:pPr algn="ctr"/>
            <a:r>
              <a:rPr lang="fr-FR" sz="2800" spc="200" dirty="0">
                <a:solidFill>
                  <a:schemeClr val="bg1"/>
                </a:solidFill>
                <a:latin typeface="Arial"/>
                <a:cs typeface="Arial"/>
              </a:rPr>
              <a:t>Aménagement des centres-villes</a:t>
            </a:r>
          </a:p>
        </p:txBody>
      </p:sp>
      <p:sp>
        <p:nvSpPr>
          <p:cNvPr id="9" name="ZoneTexte 8"/>
          <p:cNvSpPr txBox="1"/>
          <p:nvPr/>
        </p:nvSpPr>
        <p:spPr>
          <a:xfrm>
            <a:off x="524709" y="1518018"/>
            <a:ext cx="11150037" cy="461665"/>
          </a:xfrm>
          <a:prstGeom prst="rect">
            <a:avLst/>
          </a:prstGeom>
          <a:noFill/>
        </p:spPr>
        <p:txBody>
          <a:bodyPr wrap="square" rtlCol="0">
            <a:spAutoFit/>
          </a:bodyPr>
          <a:lstStyle/>
          <a:p>
            <a:pPr algn="ctr"/>
            <a:r>
              <a:rPr lang="fr-FR" sz="2400" spc="200" dirty="0" smtClean="0">
                <a:solidFill>
                  <a:srgbClr val="C00000"/>
                </a:solidFill>
                <a:latin typeface="Arial"/>
                <a:cs typeface="Arial"/>
              </a:rPr>
              <a:t>Nouveaux dispositifs (2/3)</a:t>
            </a:r>
            <a:endParaRPr lang="fr-FR" sz="2400" spc="200" dirty="0">
              <a:solidFill>
                <a:srgbClr val="C00000"/>
              </a:solidFill>
              <a:latin typeface="Arial"/>
              <a:cs typeface="Arial"/>
            </a:endParaRPr>
          </a:p>
        </p:txBody>
      </p:sp>
    </p:spTree>
    <p:extLst>
      <p:ext uri="{BB962C8B-B14F-4D97-AF65-F5344CB8AC3E}">
        <p14:creationId xmlns:p14="http://schemas.microsoft.com/office/powerpoint/2010/main" val="1233910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3" y="1973947"/>
            <a:ext cx="10786533" cy="4524315"/>
          </a:xfrm>
          <a:prstGeom prst="rect">
            <a:avLst/>
          </a:prstGeom>
        </p:spPr>
        <p:txBody>
          <a:bodyPr wrap="square">
            <a:spAutoFit/>
          </a:bodyPr>
          <a:lstStyle/>
          <a:p>
            <a:pPr marL="342900" indent="-342900" algn="just">
              <a:lnSpc>
                <a:spcPct val="120000"/>
              </a:lnSpc>
              <a:buFont typeface="Arial" pitchFamily="34" charset="0"/>
              <a:buChar char="•"/>
            </a:pPr>
            <a:r>
              <a:rPr lang="fr-FR" b="1" dirty="0" smtClean="0">
                <a:solidFill>
                  <a:schemeClr val="bg1">
                    <a:lumMod val="50000"/>
                  </a:schemeClr>
                </a:solidFill>
                <a:latin typeface="Arial"/>
                <a:cs typeface="Arial"/>
              </a:rPr>
              <a:t>Nouvelle convention entre la Région et l’</a:t>
            </a:r>
            <a:r>
              <a:rPr lang="fr-FR" b="1" dirty="0" err="1" smtClean="0">
                <a:solidFill>
                  <a:schemeClr val="bg1">
                    <a:lumMod val="50000"/>
                  </a:schemeClr>
                </a:solidFill>
                <a:latin typeface="Arial"/>
                <a:cs typeface="Arial"/>
              </a:rPr>
              <a:t>Etablissement</a:t>
            </a:r>
            <a:r>
              <a:rPr lang="fr-FR" b="1" dirty="0" smtClean="0">
                <a:solidFill>
                  <a:schemeClr val="bg1">
                    <a:lumMod val="50000"/>
                  </a:schemeClr>
                </a:solidFill>
                <a:latin typeface="Arial"/>
                <a:cs typeface="Arial"/>
              </a:rPr>
              <a:t> Public Foncier de Normandie (2017-2021) :</a:t>
            </a:r>
          </a:p>
          <a:p>
            <a:pPr marL="800100" lvl="1" indent="-342900" algn="just">
              <a:lnSpc>
                <a:spcPct val="120000"/>
              </a:lnSpc>
              <a:buFont typeface="Arial" pitchFamily="34" charset="0"/>
              <a:buChar char="•"/>
            </a:pPr>
            <a:r>
              <a:rPr lang="fr-FR" sz="1600" dirty="0" smtClean="0">
                <a:solidFill>
                  <a:schemeClr val="bg1">
                    <a:lumMod val="50000"/>
                  </a:schemeClr>
                </a:solidFill>
                <a:latin typeface="Arial"/>
                <a:cs typeface="Arial"/>
              </a:rPr>
              <a:t>100 M€ </a:t>
            </a:r>
          </a:p>
          <a:p>
            <a:pPr marL="800100" lvl="1" indent="-342900" algn="just">
              <a:lnSpc>
                <a:spcPct val="120000"/>
              </a:lnSpc>
              <a:buFont typeface="Arial" pitchFamily="34" charset="0"/>
              <a:buChar char="•"/>
            </a:pPr>
            <a:r>
              <a:rPr lang="fr-FR" sz="1600" dirty="0" smtClean="0">
                <a:solidFill>
                  <a:schemeClr val="bg1">
                    <a:lumMod val="50000"/>
                  </a:schemeClr>
                </a:solidFill>
                <a:latin typeface="Arial"/>
                <a:cs typeface="Arial"/>
              </a:rPr>
              <a:t>Une prise </a:t>
            </a:r>
            <a:r>
              <a:rPr lang="fr-FR" sz="1600" dirty="0">
                <a:solidFill>
                  <a:schemeClr val="bg1">
                    <a:lumMod val="50000"/>
                  </a:schemeClr>
                </a:solidFill>
                <a:latin typeface="Arial"/>
                <a:cs typeface="Arial"/>
              </a:rPr>
              <a:t>en charge par l’</a:t>
            </a:r>
            <a:r>
              <a:rPr lang="fr-FR" sz="1600" dirty="0" err="1">
                <a:solidFill>
                  <a:schemeClr val="bg1">
                    <a:lumMod val="50000"/>
                  </a:schemeClr>
                </a:solidFill>
                <a:latin typeface="Arial"/>
                <a:cs typeface="Arial"/>
              </a:rPr>
              <a:t>EPF</a:t>
            </a:r>
            <a:r>
              <a:rPr lang="fr-FR" sz="1600" dirty="0">
                <a:solidFill>
                  <a:schemeClr val="bg1">
                    <a:lumMod val="50000"/>
                  </a:schemeClr>
                </a:solidFill>
                <a:latin typeface="Arial"/>
                <a:cs typeface="Arial"/>
              </a:rPr>
              <a:t> Normandie et la Région de </a:t>
            </a:r>
            <a:r>
              <a:rPr lang="fr-FR" sz="1600" dirty="0" smtClean="0">
                <a:solidFill>
                  <a:schemeClr val="bg1">
                    <a:lumMod val="50000"/>
                  </a:schemeClr>
                </a:solidFill>
                <a:latin typeface="Arial"/>
                <a:cs typeface="Arial"/>
              </a:rPr>
              <a:t>75</a:t>
            </a:r>
            <a:r>
              <a:rPr lang="fr-FR" sz="1600" dirty="0">
                <a:solidFill>
                  <a:schemeClr val="bg1">
                    <a:lumMod val="50000"/>
                  </a:schemeClr>
                </a:solidFill>
                <a:latin typeface="Arial"/>
                <a:cs typeface="Arial"/>
              </a:rPr>
              <a:t>% pour les villes moyennes des coûts de démolition, dépollution de friches d’activité et équipements publics amiantés; </a:t>
            </a:r>
          </a:p>
          <a:p>
            <a:pPr marL="800100" lvl="1" indent="-342900" algn="just">
              <a:lnSpc>
                <a:spcPct val="120000"/>
              </a:lnSpc>
              <a:buFont typeface="Arial" pitchFamily="34" charset="0"/>
              <a:buChar char="•"/>
            </a:pPr>
            <a:r>
              <a:rPr lang="fr-FR" sz="1600" dirty="0">
                <a:solidFill>
                  <a:schemeClr val="bg1">
                    <a:lumMod val="50000"/>
                  </a:schemeClr>
                </a:solidFill>
                <a:latin typeface="Arial"/>
                <a:cs typeface="Arial"/>
              </a:rPr>
              <a:t>Des financements pour traiter (démolir ou réhabiliter) les îlots d’habitat dégradés et démolir des parcs de logements sociaux vacants et amiantés (hors </a:t>
            </a:r>
            <a:r>
              <a:rPr lang="fr-FR" sz="1600" dirty="0" err="1">
                <a:solidFill>
                  <a:schemeClr val="bg1">
                    <a:lumMod val="50000"/>
                  </a:schemeClr>
                </a:solidFill>
                <a:latin typeface="Arial"/>
                <a:cs typeface="Arial"/>
              </a:rPr>
              <a:t>NPNRU</a:t>
            </a:r>
            <a:r>
              <a:rPr lang="fr-FR" sz="1600" dirty="0">
                <a:solidFill>
                  <a:schemeClr val="bg1">
                    <a:lumMod val="50000"/>
                  </a:schemeClr>
                </a:solidFill>
                <a:latin typeface="Arial"/>
                <a:cs typeface="Arial"/>
              </a:rPr>
              <a:t>);</a:t>
            </a:r>
          </a:p>
          <a:p>
            <a:pPr marL="800100" lvl="1" indent="-342900" algn="just">
              <a:lnSpc>
                <a:spcPct val="120000"/>
              </a:lnSpc>
              <a:buFont typeface="Arial" pitchFamily="34" charset="0"/>
              <a:buChar char="•"/>
            </a:pPr>
            <a:r>
              <a:rPr lang="fr-FR" sz="1600" dirty="0">
                <a:solidFill>
                  <a:schemeClr val="bg1">
                    <a:lumMod val="50000"/>
                  </a:schemeClr>
                </a:solidFill>
                <a:latin typeface="Arial"/>
                <a:cs typeface="Arial"/>
              </a:rPr>
              <a:t>Une ouverture à l’expérimentation et à l’innovation pour traiter des cas complexes et créer de nouveaux outils permettant les mutations foncières dans les hyper-centres. Elles auront notamment pour objectif le maintien des commerces en centre-ville.</a:t>
            </a:r>
          </a:p>
          <a:p>
            <a:pPr marL="342900" indent="-342900" algn="just">
              <a:lnSpc>
                <a:spcPct val="120000"/>
              </a:lnSpc>
              <a:buFont typeface="Arial" pitchFamily="34" charset="0"/>
              <a:buChar char="•"/>
            </a:pPr>
            <a:endParaRPr lang="fr-FR" b="1" dirty="0">
              <a:solidFill>
                <a:schemeClr val="bg1">
                  <a:lumMod val="50000"/>
                </a:schemeClr>
              </a:solidFill>
              <a:latin typeface="Arial"/>
              <a:cs typeface="Arial"/>
            </a:endParaRPr>
          </a:p>
          <a:p>
            <a:pPr marL="342900" indent="-342900" algn="just">
              <a:lnSpc>
                <a:spcPct val="120000"/>
              </a:lnSpc>
              <a:buFont typeface="Arial" pitchFamily="34" charset="0"/>
              <a:buChar char="•"/>
            </a:pPr>
            <a:endParaRPr lang="fr-FR" b="1" dirty="0" smtClean="0">
              <a:solidFill>
                <a:schemeClr val="bg1">
                  <a:lumMod val="50000"/>
                </a:schemeClr>
              </a:solidFill>
              <a:latin typeface="Arial"/>
              <a:cs typeface="Arial"/>
            </a:endParaRPr>
          </a:p>
          <a:p>
            <a:pPr algn="just">
              <a:lnSpc>
                <a:spcPct val="120000"/>
              </a:lnSpc>
            </a:pPr>
            <a:endParaRPr lang="fr-FR" sz="2000" dirty="0" smtClean="0">
              <a:solidFill>
                <a:srgbClr val="7F7F7F"/>
              </a:solidFill>
              <a:latin typeface="Arial"/>
              <a:cs typeface="Arial"/>
            </a:endParaRPr>
          </a:p>
          <a:p>
            <a:pPr marL="342900"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524709" y="833406"/>
            <a:ext cx="11150037" cy="523220"/>
          </a:xfrm>
          <a:prstGeom prst="rect">
            <a:avLst/>
          </a:prstGeom>
          <a:solidFill>
            <a:srgbClr val="C00000"/>
          </a:solidFill>
        </p:spPr>
        <p:txBody>
          <a:bodyPr wrap="square" rtlCol="0">
            <a:spAutoFit/>
          </a:bodyPr>
          <a:lstStyle/>
          <a:p>
            <a:pPr algn="ctr"/>
            <a:r>
              <a:rPr lang="fr-FR" sz="2800" spc="200" dirty="0">
                <a:solidFill>
                  <a:schemeClr val="bg1"/>
                </a:solidFill>
                <a:latin typeface="Arial"/>
                <a:cs typeface="Arial"/>
              </a:rPr>
              <a:t>Aménagement des centres-villes</a:t>
            </a:r>
          </a:p>
        </p:txBody>
      </p:sp>
      <p:sp>
        <p:nvSpPr>
          <p:cNvPr id="9" name="ZoneTexte 8"/>
          <p:cNvSpPr txBox="1"/>
          <p:nvPr/>
        </p:nvSpPr>
        <p:spPr>
          <a:xfrm>
            <a:off x="524709" y="1518018"/>
            <a:ext cx="11150037" cy="461665"/>
          </a:xfrm>
          <a:prstGeom prst="rect">
            <a:avLst/>
          </a:prstGeom>
          <a:noFill/>
        </p:spPr>
        <p:txBody>
          <a:bodyPr wrap="square" rtlCol="0">
            <a:spAutoFit/>
          </a:bodyPr>
          <a:lstStyle/>
          <a:p>
            <a:pPr algn="ctr"/>
            <a:r>
              <a:rPr lang="fr-FR" sz="2400" spc="200" dirty="0" smtClean="0">
                <a:solidFill>
                  <a:srgbClr val="C00000"/>
                </a:solidFill>
                <a:latin typeface="Arial"/>
                <a:cs typeface="Arial"/>
              </a:rPr>
              <a:t>Nouveaux dispositifs (3/3)</a:t>
            </a:r>
            <a:endParaRPr lang="fr-FR" sz="2400" spc="200" dirty="0">
              <a:solidFill>
                <a:srgbClr val="C00000"/>
              </a:solidFill>
              <a:latin typeface="Arial"/>
              <a:cs typeface="Arial"/>
            </a:endParaRPr>
          </a:p>
        </p:txBody>
      </p:sp>
    </p:spTree>
    <p:extLst>
      <p:ext uri="{BB962C8B-B14F-4D97-AF65-F5344CB8AC3E}">
        <p14:creationId xmlns:p14="http://schemas.microsoft.com/office/powerpoint/2010/main" val="2714198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7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2276" y="495569"/>
            <a:ext cx="10625069" cy="779439"/>
          </a:xfrm>
        </p:spPr>
        <p:txBody>
          <a:bodyPr>
            <a:normAutofit fontScale="90000"/>
          </a:bodyPr>
          <a:lstStyle/>
          <a:p>
            <a:endParaRPr lang="fr-FR" dirty="0"/>
          </a:p>
        </p:txBody>
      </p:sp>
      <p:grpSp>
        <p:nvGrpSpPr>
          <p:cNvPr id="4" name="Groupe 3"/>
          <p:cNvGrpSpPr/>
          <p:nvPr/>
        </p:nvGrpSpPr>
        <p:grpSpPr>
          <a:xfrm>
            <a:off x="818609" y="-127317"/>
            <a:ext cx="10058400" cy="7112635"/>
            <a:chOff x="0" y="0"/>
            <a:chExt cx="10058400" cy="7113181"/>
          </a:xfrm>
        </p:grpSpPr>
        <p:pic>
          <p:nvPicPr>
            <p:cNvPr id="5" name="Image 4" descr="PPT REGION NORMAN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113181"/>
            </a:xfrm>
            <a:prstGeom prst="rect">
              <a:avLst/>
            </a:prstGeom>
          </p:spPr>
        </p:pic>
        <p:sp>
          <p:nvSpPr>
            <p:cNvPr id="6" name="Zone de texte 2"/>
            <p:cNvSpPr txBox="1">
              <a:spLocks noChangeArrowheads="1"/>
            </p:cNvSpPr>
            <p:nvPr/>
          </p:nvSpPr>
          <p:spPr bwMode="auto">
            <a:xfrm>
              <a:off x="520995" y="3556590"/>
              <a:ext cx="9016410" cy="12117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Le plan Bâtiment durable </a:t>
              </a:r>
            </a:p>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Alain </a:t>
              </a:r>
              <a:r>
                <a:rPr lang="fr-FR" sz="2800"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Deffontaines</a:t>
              </a: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987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66249" y="111710"/>
            <a:ext cx="9144000" cy="364740"/>
          </a:xfrm>
        </p:spPr>
        <p:txBody>
          <a:bodyPr>
            <a:noAutofit/>
          </a:bodyPr>
          <a:lstStyle/>
          <a:p>
            <a:r>
              <a:rPr lang="fr-FR" sz="2400" b="1" dirty="0"/>
              <a:t>Logique d’intervention du Plan Normandie Bâtiments D</a:t>
            </a:r>
            <a:r>
              <a:rPr lang="fr-FR" sz="2400" b="1" dirty="0" smtClean="0"/>
              <a:t>urables </a:t>
            </a:r>
            <a:endParaRPr lang="fr-FR" sz="2400" b="1" dirty="0"/>
          </a:p>
        </p:txBody>
      </p:sp>
      <p:sp>
        <p:nvSpPr>
          <p:cNvPr id="3" name="Sous-titre 2"/>
          <p:cNvSpPr>
            <a:spLocks noGrp="1"/>
          </p:cNvSpPr>
          <p:nvPr>
            <p:ph type="subTitle" idx="1"/>
          </p:nvPr>
        </p:nvSpPr>
        <p:spPr>
          <a:xfrm>
            <a:off x="2646939" y="973176"/>
            <a:ext cx="2265143" cy="2275344"/>
          </a:xfrm>
        </p:spPr>
        <p:style>
          <a:lnRef idx="2">
            <a:schemeClr val="accent2"/>
          </a:lnRef>
          <a:fillRef idx="1">
            <a:schemeClr val="lt1"/>
          </a:fillRef>
          <a:effectRef idx="0">
            <a:schemeClr val="accent2"/>
          </a:effectRef>
          <a:fontRef idx="minor">
            <a:schemeClr val="dk1"/>
          </a:fontRef>
        </p:style>
        <p:txBody>
          <a:bodyPr anchor="ctr">
            <a:noAutofit/>
          </a:bodyPr>
          <a:lstStyle/>
          <a:p>
            <a:pPr>
              <a:lnSpc>
                <a:spcPct val="100000"/>
              </a:lnSpc>
              <a:spcBef>
                <a:spcPts val="0"/>
              </a:spcBef>
            </a:pPr>
            <a:r>
              <a:rPr lang="fr-FR" sz="1200" b="1" dirty="0" smtClean="0"/>
              <a:t>structurer l’intervention des acteurs de la rénovation énergétique de l’habitat privé </a:t>
            </a:r>
            <a:r>
              <a:rPr lang="fr-FR" sz="1200" dirty="0" smtClean="0"/>
              <a:t>et</a:t>
            </a:r>
            <a:r>
              <a:rPr lang="fr-FR" sz="1200" dirty="0"/>
              <a:t> </a:t>
            </a:r>
            <a:r>
              <a:rPr lang="fr-FR" sz="1200" b="1" dirty="0" smtClean="0"/>
              <a:t>organiser l’accompagnement des particuliers</a:t>
            </a:r>
            <a:r>
              <a:rPr lang="fr-FR" sz="1200" dirty="0" smtClean="0"/>
              <a:t>, par une </a:t>
            </a:r>
            <a:r>
              <a:rPr lang="fr-FR" sz="1200" b="1" dirty="0" smtClean="0"/>
              <a:t>chaîne </a:t>
            </a:r>
            <a:r>
              <a:rPr lang="fr-FR" sz="1200" b="1" dirty="0"/>
              <a:t>de confiance </a:t>
            </a:r>
            <a:r>
              <a:rPr lang="fr-FR" sz="1200" b="1" dirty="0" smtClean="0"/>
              <a:t>multipartenaires </a:t>
            </a:r>
            <a:r>
              <a:rPr lang="fr-FR" sz="1200" dirty="0" smtClean="0"/>
              <a:t>répondant à la fois aux </a:t>
            </a:r>
            <a:r>
              <a:rPr lang="fr-FR" sz="1200" dirty="0"/>
              <a:t>besoins et moyens des particuliers </a:t>
            </a:r>
            <a:r>
              <a:rPr lang="fr-FR" sz="1200" dirty="0" smtClean="0"/>
              <a:t> </a:t>
            </a:r>
            <a:r>
              <a:rPr lang="fr-FR" sz="1200" dirty="0"/>
              <a:t>et aux </a:t>
            </a:r>
            <a:r>
              <a:rPr lang="fr-FR" sz="1200" dirty="0" smtClean="0"/>
              <a:t>finalités, par des travaux BBC ou BBC compatibles</a:t>
            </a:r>
            <a:endParaRPr lang="fr-FR" sz="1200" dirty="0"/>
          </a:p>
        </p:txBody>
      </p:sp>
      <p:sp>
        <p:nvSpPr>
          <p:cNvPr id="4" name="Sous-titre 2"/>
          <p:cNvSpPr txBox="1">
            <a:spLocks/>
          </p:cNvSpPr>
          <p:nvPr/>
        </p:nvSpPr>
        <p:spPr>
          <a:xfrm>
            <a:off x="119505" y="1288880"/>
            <a:ext cx="2190550" cy="464978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4000"/>
              </a:lnSpc>
              <a:spcBef>
                <a:spcPts val="0"/>
              </a:spcBef>
            </a:pPr>
            <a:r>
              <a:rPr lang="fr-FR" sz="1200" dirty="0" smtClean="0"/>
              <a:t>Réduire la consommation énergétique et la production de gaz à effet de serre liés aux bâtiments par un PREE* massifiant la rénovation énergétique du logement et du parc tertiaire et accompagnant les acteurs vers la construction durable (énergie, carbone, qualité environnementale, architecturale et confort)</a:t>
            </a:r>
          </a:p>
          <a:p>
            <a:pPr>
              <a:lnSpc>
                <a:spcPct val="124000"/>
              </a:lnSpc>
              <a:spcBef>
                <a:spcPts val="0"/>
              </a:spcBef>
            </a:pPr>
            <a:endParaRPr lang="fr-FR" sz="1200" dirty="0" smtClean="0"/>
          </a:p>
          <a:p>
            <a:pPr>
              <a:lnSpc>
                <a:spcPct val="124000"/>
              </a:lnSpc>
              <a:spcBef>
                <a:spcPts val="0"/>
              </a:spcBef>
            </a:pPr>
            <a:r>
              <a:rPr lang="fr-FR" sz="1200" dirty="0" smtClean="0"/>
              <a:t>Développer l’activité économique de la filière construction par la transition énergétique</a:t>
            </a:r>
          </a:p>
          <a:p>
            <a:pPr>
              <a:lnSpc>
                <a:spcPct val="124000"/>
              </a:lnSpc>
              <a:spcBef>
                <a:spcPts val="0"/>
              </a:spcBef>
            </a:pPr>
            <a:endParaRPr lang="fr-FR" sz="1200" dirty="0"/>
          </a:p>
          <a:p>
            <a:pPr>
              <a:lnSpc>
                <a:spcPct val="124000"/>
              </a:lnSpc>
              <a:spcBef>
                <a:spcPts val="0"/>
              </a:spcBef>
            </a:pPr>
            <a:r>
              <a:rPr lang="fr-FR" sz="1200" dirty="0" smtClean="0"/>
              <a:t>Alléger la facture énergétique des ménages et des contribuables</a:t>
            </a:r>
            <a:endParaRPr lang="fr-FR" sz="1200" dirty="0"/>
          </a:p>
        </p:txBody>
      </p:sp>
      <p:graphicFrame>
        <p:nvGraphicFramePr>
          <p:cNvPr id="5" name="Tableau 4"/>
          <p:cNvGraphicFramePr>
            <a:graphicFrameLocks noGrp="1"/>
          </p:cNvGraphicFramePr>
          <p:nvPr>
            <p:extLst>
              <p:ext uri="{D42A27DB-BD31-4B8C-83A1-F6EECF244321}">
                <p14:modId xmlns:p14="http://schemas.microsoft.com/office/powerpoint/2010/main" val="1181746530"/>
              </p:ext>
            </p:extLst>
          </p:nvPr>
        </p:nvGraphicFramePr>
        <p:xfrm>
          <a:off x="98648" y="539186"/>
          <a:ext cx="12005121" cy="370840"/>
        </p:xfrm>
        <a:graphic>
          <a:graphicData uri="http://schemas.openxmlformats.org/drawingml/2006/table">
            <a:tbl>
              <a:tblPr firstRow="1" bandRow="1">
                <a:tableStyleId>{5C22544A-7EE6-4342-B048-85BDC9FD1C3A}</a:tableStyleId>
              </a:tblPr>
              <a:tblGrid>
                <a:gridCol w="2295752"/>
                <a:gridCol w="2711038"/>
                <a:gridCol w="2898789"/>
                <a:gridCol w="2446305"/>
                <a:gridCol w="1653237"/>
              </a:tblGrid>
              <a:tr h="370840">
                <a:tc>
                  <a:txBody>
                    <a:bodyPr/>
                    <a:lstStyle/>
                    <a:p>
                      <a:pPr algn="ctr"/>
                      <a:r>
                        <a:rPr lang="fr-FR" dirty="0" smtClean="0"/>
                        <a:t>Finalités</a:t>
                      </a:r>
                      <a:endParaRPr lang="fr-FR" dirty="0"/>
                    </a:p>
                  </a:txBody>
                  <a:tcPr/>
                </a:tc>
                <a:tc>
                  <a:txBody>
                    <a:bodyPr/>
                    <a:lstStyle/>
                    <a:p>
                      <a:pPr algn="ctr"/>
                      <a:r>
                        <a:rPr lang="fr-FR" dirty="0" smtClean="0"/>
                        <a:t>Objectifs stratégiques</a:t>
                      </a:r>
                      <a:endParaRPr lang="fr-FR" dirty="0"/>
                    </a:p>
                  </a:txBody>
                  <a:tcPr/>
                </a:tc>
                <a:tc>
                  <a:txBody>
                    <a:bodyPr/>
                    <a:lstStyle/>
                    <a:p>
                      <a:pPr algn="ctr"/>
                      <a:r>
                        <a:rPr lang="fr-FR" dirty="0" smtClean="0"/>
                        <a:t>Objectifs opérationnels</a:t>
                      </a:r>
                      <a:endParaRPr lang="fr-FR" dirty="0"/>
                    </a:p>
                  </a:txBody>
                  <a:tcPr/>
                </a:tc>
                <a:tc>
                  <a:txBody>
                    <a:bodyPr/>
                    <a:lstStyle/>
                    <a:p>
                      <a:pPr algn="ctr"/>
                      <a:r>
                        <a:rPr lang="fr-FR" baseline="0" dirty="0" smtClean="0"/>
                        <a:t>Dispositifs</a:t>
                      </a:r>
                      <a:endParaRPr lang="fr-FR" dirty="0"/>
                    </a:p>
                  </a:txBody>
                  <a:tcPr/>
                </a:tc>
                <a:tc>
                  <a:txBody>
                    <a:bodyPr/>
                    <a:lstStyle/>
                    <a:p>
                      <a:pPr algn="ctr"/>
                      <a:r>
                        <a:rPr lang="fr-FR" dirty="0" smtClean="0"/>
                        <a:t>Budget</a:t>
                      </a:r>
                      <a:endParaRPr lang="fr-FR" dirty="0"/>
                    </a:p>
                  </a:txBody>
                  <a:tcPr/>
                </a:tc>
              </a:tr>
            </a:tbl>
          </a:graphicData>
        </a:graphic>
      </p:graphicFrame>
      <p:sp>
        <p:nvSpPr>
          <p:cNvPr id="11" name="Sous-titre 2"/>
          <p:cNvSpPr txBox="1">
            <a:spLocks/>
          </p:cNvSpPr>
          <p:nvPr/>
        </p:nvSpPr>
        <p:spPr>
          <a:xfrm rot="10800000" flipV="1">
            <a:off x="2658970" y="5382733"/>
            <a:ext cx="2253111" cy="67026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300" dirty="0" smtClean="0"/>
              <a:t>Emmener les </a:t>
            </a:r>
            <a:r>
              <a:rPr lang="fr-FR" sz="1300" b="1" dirty="0" smtClean="0"/>
              <a:t>bailleurs publics et privés</a:t>
            </a:r>
            <a:r>
              <a:rPr lang="fr-FR" sz="1300" dirty="0" smtClean="0"/>
              <a:t> vers la construction et la rénovation durable</a:t>
            </a:r>
            <a:endParaRPr lang="fr-FR" sz="1200" dirty="0" smtClean="0"/>
          </a:p>
        </p:txBody>
      </p:sp>
      <p:sp>
        <p:nvSpPr>
          <p:cNvPr id="16" name="Sous-titre 2"/>
          <p:cNvSpPr txBox="1">
            <a:spLocks/>
          </p:cNvSpPr>
          <p:nvPr/>
        </p:nvSpPr>
        <p:spPr>
          <a:xfrm>
            <a:off x="2658970" y="3435187"/>
            <a:ext cx="2253111" cy="178303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300" dirty="0" smtClean="0"/>
              <a:t>Accompagner </a:t>
            </a:r>
            <a:r>
              <a:rPr lang="fr-FR" sz="1300" b="1" dirty="0" smtClean="0"/>
              <a:t>la transition énergétique des collectivités </a:t>
            </a:r>
            <a:r>
              <a:rPr lang="fr-FR" sz="1300" dirty="0" smtClean="0"/>
              <a:t>: favoriser une vision stratégique et une programmation globale pour la rénovation du tertiaire, favoriser l’implication dans la rénovation du logement, encourager la construction exemplaire</a:t>
            </a:r>
          </a:p>
        </p:txBody>
      </p:sp>
      <p:sp>
        <p:nvSpPr>
          <p:cNvPr id="19" name="Sous-titre 2"/>
          <p:cNvSpPr txBox="1">
            <a:spLocks/>
          </p:cNvSpPr>
          <p:nvPr/>
        </p:nvSpPr>
        <p:spPr>
          <a:xfrm>
            <a:off x="5260996" y="5617029"/>
            <a:ext cx="2619345" cy="67765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fr-FR" sz="1200" dirty="0"/>
              <a:t>F</a:t>
            </a:r>
            <a:r>
              <a:rPr lang="fr-FR" sz="1200" dirty="0" smtClean="0"/>
              <a:t>aciliter et promouvoir les constructions exemplaires à caractère démonstratif </a:t>
            </a:r>
          </a:p>
        </p:txBody>
      </p:sp>
      <p:sp>
        <p:nvSpPr>
          <p:cNvPr id="21" name="Sous-titre 2"/>
          <p:cNvSpPr txBox="1">
            <a:spLocks/>
          </p:cNvSpPr>
          <p:nvPr/>
        </p:nvSpPr>
        <p:spPr>
          <a:xfrm>
            <a:off x="5201171" y="976047"/>
            <a:ext cx="2619345" cy="20005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1200" dirty="0" smtClean="0"/>
              <a:t>Pour le logement individuel : </a:t>
            </a:r>
            <a:r>
              <a:rPr lang="fr-FR" sz="1200" b="1" dirty="0" smtClean="0"/>
              <a:t>organiser, sécuriser</a:t>
            </a:r>
            <a:r>
              <a:rPr lang="fr-FR" sz="1200" dirty="0" smtClean="0"/>
              <a:t> (assurer), </a:t>
            </a:r>
            <a:r>
              <a:rPr lang="fr-FR" sz="1200" b="1" dirty="0" smtClean="0"/>
              <a:t>viabiliser</a:t>
            </a:r>
            <a:r>
              <a:rPr lang="fr-FR" sz="1200" dirty="0" smtClean="0"/>
              <a:t> (charte d’engagement et financements) </a:t>
            </a:r>
            <a:r>
              <a:rPr lang="fr-FR" sz="1200" dirty="0"/>
              <a:t>et </a:t>
            </a:r>
            <a:r>
              <a:rPr lang="fr-FR" sz="1200" dirty="0" smtClean="0"/>
              <a:t>promouvoir </a:t>
            </a:r>
            <a:r>
              <a:rPr lang="fr-FR" sz="1200" b="1" dirty="0" smtClean="0"/>
              <a:t>l’offre d’accompagnement et la chaîne de confiance </a:t>
            </a:r>
            <a:r>
              <a:rPr lang="fr-FR" sz="1200" dirty="0" smtClean="0"/>
              <a:t>entre </a:t>
            </a:r>
            <a:r>
              <a:rPr lang="fr-FR" sz="1200" dirty="0"/>
              <a:t>l</a:t>
            </a:r>
            <a:r>
              <a:rPr lang="fr-FR" sz="1200" dirty="0" smtClean="0"/>
              <a:t>es partenaires des 3 pôles conseil/travaux/finances , via la plateforme dématérialisée de suivi des dossiers et les liens entre les partenaires : conventions, charte, accord-cadre PREH/PBDR etc.</a:t>
            </a:r>
            <a:endParaRPr lang="fr-FR" sz="1200" b="1" dirty="0" smtClean="0"/>
          </a:p>
        </p:txBody>
      </p:sp>
      <p:sp>
        <p:nvSpPr>
          <p:cNvPr id="14" name="Sous-titre 2"/>
          <p:cNvSpPr txBox="1">
            <a:spLocks/>
          </p:cNvSpPr>
          <p:nvPr/>
        </p:nvSpPr>
        <p:spPr>
          <a:xfrm>
            <a:off x="5245583" y="3751202"/>
            <a:ext cx="2619345" cy="99927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smtClean="0"/>
              <a:t>Soutenir les EPCI engagés dans </a:t>
            </a:r>
            <a:r>
              <a:rPr lang="fr-FR" sz="1200" dirty="0"/>
              <a:t>une stratégie territoriale de TE </a:t>
            </a:r>
            <a:r>
              <a:rPr lang="fr-FR" sz="1200" dirty="0" smtClean="0"/>
              <a:t> s’appuyant sur un programme global de rénovation des bâtiments publics </a:t>
            </a:r>
          </a:p>
        </p:txBody>
      </p:sp>
      <p:sp>
        <p:nvSpPr>
          <p:cNvPr id="15" name="Sous-titre 2"/>
          <p:cNvSpPr txBox="1">
            <a:spLocks/>
          </p:cNvSpPr>
          <p:nvPr/>
        </p:nvSpPr>
        <p:spPr>
          <a:xfrm>
            <a:off x="8035156" y="5384892"/>
            <a:ext cx="2343040" cy="55738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smtClean="0"/>
              <a:t>IDEEs construction et rénovation de logements sociaux durables</a:t>
            </a:r>
          </a:p>
        </p:txBody>
      </p:sp>
      <p:sp>
        <p:nvSpPr>
          <p:cNvPr id="22" name="Sous-titre 2"/>
          <p:cNvSpPr txBox="1">
            <a:spLocks/>
          </p:cNvSpPr>
          <p:nvPr/>
        </p:nvSpPr>
        <p:spPr>
          <a:xfrm>
            <a:off x="8049122" y="4725964"/>
            <a:ext cx="2333180" cy="53460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smtClean="0"/>
              <a:t>IDEE innovation constructions exemplaires (AàP)</a:t>
            </a:r>
          </a:p>
        </p:txBody>
      </p:sp>
      <p:sp>
        <p:nvSpPr>
          <p:cNvPr id="23" name="Sous-titre 2"/>
          <p:cNvSpPr txBox="1">
            <a:spLocks/>
          </p:cNvSpPr>
          <p:nvPr/>
        </p:nvSpPr>
        <p:spPr>
          <a:xfrm>
            <a:off x="8035156" y="2961909"/>
            <a:ext cx="2343040" cy="102162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smtClean="0"/>
              <a:t>IDEEs audits énergétiques</a:t>
            </a:r>
            <a:br>
              <a:rPr lang="fr-FR" sz="1200" dirty="0" smtClean="0"/>
            </a:br>
            <a:r>
              <a:rPr lang="fr-FR" sz="1200" dirty="0" smtClean="0"/>
              <a:t>et rénovation de bâtiments publics</a:t>
            </a:r>
          </a:p>
          <a:p>
            <a:pPr>
              <a:lnSpc>
                <a:spcPct val="120000"/>
              </a:lnSpc>
              <a:spcBef>
                <a:spcPts val="0"/>
              </a:spcBef>
            </a:pPr>
            <a:r>
              <a:rPr lang="fr-FR" sz="1200" dirty="0"/>
              <a:t>+</a:t>
            </a:r>
            <a:r>
              <a:rPr lang="fr-FR" sz="1200" dirty="0" smtClean="0"/>
              <a:t>Programme contractualisé de maîtrise de l’énergie (DAT)</a:t>
            </a:r>
          </a:p>
        </p:txBody>
      </p:sp>
      <p:sp>
        <p:nvSpPr>
          <p:cNvPr id="24" name="Sous-titre 2"/>
          <p:cNvSpPr txBox="1">
            <a:spLocks/>
          </p:cNvSpPr>
          <p:nvPr/>
        </p:nvSpPr>
        <p:spPr>
          <a:xfrm>
            <a:off x="8049122" y="976048"/>
            <a:ext cx="2350618" cy="126941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500" dirty="0" smtClean="0"/>
              <a:t>Plateforme dématérialisée et liens, </a:t>
            </a:r>
          </a:p>
          <a:p>
            <a:pPr>
              <a:lnSpc>
                <a:spcPct val="120000"/>
              </a:lnSpc>
              <a:spcBef>
                <a:spcPts val="0"/>
              </a:spcBef>
            </a:pPr>
            <a:r>
              <a:rPr lang="fr-FR" sz="1500" dirty="0" smtClean="0"/>
              <a:t>Conventionnements « auditeurs » et « rénovateurs BBC »</a:t>
            </a:r>
          </a:p>
          <a:p>
            <a:pPr>
              <a:lnSpc>
                <a:spcPct val="120000"/>
              </a:lnSpc>
              <a:spcBef>
                <a:spcPts val="0"/>
              </a:spcBef>
            </a:pPr>
            <a:r>
              <a:rPr lang="fr-FR" sz="1500" dirty="0" smtClean="0"/>
              <a:t>IDEE (*) </a:t>
            </a:r>
            <a:r>
              <a:rPr lang="fr-FR" sz="1500" dirty="0"/>
              <a:t>conseil </a:t>
            </a:r>
            <a:r>
              <a:rPr lang="fr-FR" sz="1500" dirty="0" smtClean="0"/>
              <a:t>Habitat &amp; </a:t>
            </a:r>
            <a:r>
              <a:rPr lang="fr-FR" sz="1500" dirty="0"/>
              <a:t>Energie</a:t>
            </a:r>
          </a:p>
          <a:p>
            <a:pPr>
              <a:lnSpc>
                <a:spcPct val="120000"/>
              </a:lnSpc>
              <a:spcBef>
                <a:spcPts val="0"/>
              </a:spcBef>
            </a:pPr>
            <a:r>
              <a:rPr lang="fr-FR" sz="1500" dirty="0" smtClean="0"/>
              <a:t>IDEEs chèques éco-énergie audit et travaux niveaux 1, 2 et BBC</a:t>
            </a:r>
            <a:endParaRPr lang="fr-FR" sz="1200" dirty="0" smtClean="0"/>
          </a:p>
        </p:txBody>
      </p:sp>
      <p:sp>
        <p:nvSpPr>
          <p:cNvPr id="25" name="Sous-titre 2"/>
          <p:cNvSpPr txBox="1">
            <a:spLocks/>
          </p:cNvSpPr>
          <p:nvPr/>
        </p:nvSpPr>
        <p:spPr>
          <a:xfrm>
            <a:off x="5223377" y="3078788"/>
            <a:ext cx="2619345" cy="55929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spcBef>
                <a:spcPts val="0"/>
              </a:spcBef>
            </a:pPr>
            <a:r>
              <a:rPr lang="fr-FR" sz="1200" dirty="0" smtClean="0"/>
              <a:t>Articuler ce dispositif régional avec le portage par les EPCI (PTRE, OPAH, PIG)</a:t>
            </a:r>
          </a:p>
        </p:txBody>
      </p:sp>
      <p:sp>
        <p:nvSpPr>
          <p:cNvPr id="26" name="Sous-titre 2"/>
          <p:cNvSpPr txBox="1">
            <a:spLocks/>
          </p:cNvSpPr>
          <p:nvPr/>
        </p:nvSpPr>
        <p:spPr>
          <a:xfrm>
            <a:off x="8031367" y="4083598"/>
            <a:ext cx="2333180" cy="51734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300" dirty="0" smtClean="0"/>
              <a:t>IDEE innovation rénovation des copropriétés</a:t>
            </a:r>
          </a:p>
        </p:txBody>
      </p:sp>
      <p:sp>
        <p:nvSpPr>
          <p:cNvPr id="27" name="Sous-titre 2"/>
          <p:cNvSpPr txBox="1">
            <a:spLocks/>
          </p:cNvSpPr>
          <p:nvPr/>
        </p:nvSpPr>
        <p:spPr>
          <a:xfrm>
            <a:off x="5246566" y="4852658"/>
            <a:ext cx="2619345" cy="64319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300" dirty="0" smtClean="0"/>
              <a:t>Soutenir les EPCI engagés dans une démarche d’accompagnement de la rénovation des copropriétés</a:t>
            </a:r>
          </a:p>
        </p:txBody>
      </p:sp>
      <p:sp>
        <p:nvSpPr>
          <p:cNvPr id="28" name="Rectangle 27"/>
          <p:cNvSpPr/>
          <p:nvPr/>
        </p:nvSpPr>
        <p:spPr>
          <a:xfrm>
            <a:off x="8031367" y="2335920"/>
            <a:ext cx="2350618" cy="535531"/>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lnSpc>
                <a:spcPct val="120000"/>
              </a:lnSpc>
            </a:pPr>
            <a:r>
              <a:rPr lang="fr-FR" sz="1200" dirty="0" smtClean="0"/>
              <a:t>IDEEs stratégies Territoire Durable et Territoire 100% EnR 2050</a:t>
            </a:r>
            <a:endParaRPr lang="fr-FR" sz="1200" dirty="0"/>
          </a:p>
        </p:txBody>
      </p:sp>
      <p:sp>
        <p:nvSpPr>
          <p:cNvPr id="29" name="Sous-titre 2"/>
          <p:cNvSpPr txBox="1">
            <a:spLocks/>
          </p:cNvSpPr>
          <p:nvPr/>
        </p:nvSpPr>
        <p:spPr>
          <a:xfrm>
            <a:off x="10539872" y="5381283"/>
            <a:ext cx="1571499" cy="55738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smtClean="0"/>
              <a:t>45M€ (FEDER (39) + Région (6)</a:t>
            </a:r>
            <a:endParaRPr lang="fr-FR" sz="1200" dirty="0"/>
          </a:p>
        </p:txBody>
      </p:sp>
      <p:sp>
        <p:nvSpPr>
          <p:cNvPr id="30" name="Sous-titre 2"/>
          <p:cNvSpPr txBox="1">
            <a:spLocks/>
          </p:cNvSpPr>
          <p:nvPr/>
        </p:nvSpPr>
        <p:spPr>
          <a:xfrm>
            <a:off x="10539411" y="4815322"/>
            <a:ext cx="1576582" cy="35588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a:t>4</a:t>
            </a:r>
            <a:r>
              <a:rPr lang="fr-FR" sz="1200" dirty="0" smtClean="0"/>
              <a:t>M</a:t>
            </a:r>
            <a:r>
              <a:rPr lang="fr-FR" sz="1200" dirty="0"/>
              <a:t>€ </a:t>
            </a:r>
            <a:r>
              <a:rPr lang="fr-FR" sz="1200" dirty="0" smtClean="0"/>
              <a:t>(Région </a:t>
            </a:r>
            <a:r>
              <a:rPr lang="fr-FR" sz="1200" dirty="0"/>
              <a:t>)</a:t>
            </a:r>
          </a:p>
        </p:txBody>
      </p:sp>
      <p:sp>
        <p:nvSpPr>
          <p:cNvPr id="31" name="Sous-titre 2"/>
          <p:cNvSpPr txBox="1">
            <a:spLocks/>
          </p:cNvSpPr>
          <p:nvPr/>
        </p:nvSpPr>
        <p:spPr>
          <a:xfrm>
            <a:off x="10556857" y="3234186"/>
            <a:ext cx="1554514" cy="5001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smtClean="0"/>
              <a:t>39M€ (FEDER (11) + Région </a:t>
            </a:r>
            <a:r>
              <a:rPr lang="fr-FR" sz="1200" smtClean="0"/>
              <a:t>(28)</a:t>
            </a:r>
            <a:endParaRPr lang="fr-FR" sz="1200" dirty="0" smtClean="0"/>
          </a:p>
        </p:txBody>
      </p:sp>
      <p:sp>
        <p:nvSpPr>
          <p:cNvPr id="32" name="Sous-titre 2"/>
          <p:cNvSpPr txBox="1">
            <a:spLocks/>
          </p:cNvSpPr>
          <p:nvPr/>
        </p:nvSpPr>
        <p:spPr>
          <a:xfrm>
            <a:off x="10542460" y="1503576"/>
            <a:ext cx="1576582" cy="73429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fr-FR" sz="1200" dirty="0" smtClean="0"/>
              <a:t>25 M€ (crédits Région + Europe ELENA, CLEAN INTERREG)</a:t>
            </a:r>
            <a:endParaRPr lang="fr-FR" sz="1200" dirty="0"/>
          </a:p>
        </p:txBody>
      </p:sp>
      <p:sp>
        <p:nvSpPr>
          <p:cNvPr id="33" name="Sous-titre 2"/>
          <p:cNvSpPr txBox="1">
            <a:spLocks/>
          </p:cNvSpPr>
          <p:nvPr/>
        </p:nvSpPr>
        <p:spPr>
          <a:xfrm>
            <a:off x="10564527" y="4184145"/>
            <a:ext cx="1576582" cy="31066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endParaRPr lang="fr-FR" sz="1200" dirty="0" smtClean="0"/>
          </a:p>
          <a:p>
            <a:pPr>
              <a:lnSpc>
                <a:spcPct val="120000"/>
              </a:lnSpc>
              <a:spcBef>
                <a:spcPts val="0"/>
              </a:spcBef>
            </a:pPr>
            <a:r>
              <a:rPr lang="fr-FR" sz="4800" dirty="0" smtClean="0"/>
              <a:t>3M€ (crédits Région)</a:t>
            </a:r>
            <a:endParaRPr lang="fr-FR" sz="4800" dirty="0"/>
          </a:p>
        </p:txBody>
      </p:sp>
      <p:cxnSp>
        <p:nvCxnSpPr>
          <p:cNvPr id="36" name="Connecteur en angle 35"/>
          <p:cNvCxnSpPr>
            <a:stCxn id="4" idx="3"/>
            <a:endCxn id="3" idx="1"/>
          </p:cNvCxnSpPr>
          <p:nvPr/>
        </p:nvCxnSpPr>
        <p:spPr>
          <a:xfrm flipV="1">
            <a:off x="2310055" y="2110848"/>
            <a:ext cx="336884" cy="1502926"/>
          </a:xfrm>
          <a:prstGeom prst="bentConnector3">
            <a:avLst/>
          </a:prstGeom>
          <a:ln w="19050">
            <a:tailEnd type="arrow"/>
          </a:ln>
        </p:spPr>
        <p:style>
          <a:lnRef idx="1">
            <a:schemeClr val="dk1"/>
          </a:lnRef>
          <a:fillRef idx="0">
            <a:schemeClr val="dk1"/>
          </a:fillRef>
          <a:effectRef idx="0">
            <a:schemeClr val="dk1"/>
          </a:effectRef>
          <a:fontRef idx="minor">
            <a:schemeClr val="tx1"/>
          </a:fontRef>
        </p:style>
      </p:cxnSp>
      <p:cxnSp>
        <p:nvCxnSpPr>
          <p:cNvPr id="39" name="Connecteur en angle 38"/>
          <p:cNvCxnSpPr>
            <a:stCxn id="4" idx="3"/>
            <a:endCxn id="11" idx="3"/>
          </p:cNvCxnSpPr>
          <p:nvPr/>
        </p:nvCxnSpPr>
        <p:spPr>
          <a:xfrm>
            <a:off x="2310055" y="3613774"/>
            <a:ext cx="348915" cy="2104092"/>
          </a:xfrm>
          <a:prstGeom prst="bentConnector3">
            <a:avLst/>
          </a:prstGeom>
          <a:ln w="19050">
            <a:tailEnd type="arrow"/>
          </a:ln>
        </p:spPr>
        <p:style>
          <a:lnRef idx="1">
            <a:schemeClr val="dk1"/>
          </a:lnRef>
          <a:fillRef idx="0">
            <a:schemeClr val="dk1"/>
          </a:fillRef>
          <a:effectRef idx="0">
            <a:schemeClr val="dk1"/>
          </a:effectRef>
          <a:fontRef idx="minor">
            <a:schemeClr val="tx1"/>
          </a:fontRef>
        </p:style>
      </p:cxnSp>
      <p:cxnSp>
        <p:nvCxnSpPr>
          <p:cNvPr id="41" name="Connecteur en angle 40"/>
          <p:cNvCxnSpPr>
            <a:stCxn id="4" idx="3"/>
            <a:endCxn id="16" idx="1"/>
          </p:cNvCxnSpPr>
          <p:nvPr/>
        </p:nvCxnSpPr>
        <p:spPr>
          <a:xfrm>
            <a:off x="2310055" y="3613774"/>
            <a:ext cx="348915" cy="712933"/>
          </a:xfrm>
          <a:prstGeom prst="bentConnector3">
            <a:avLst/>
          </a:prstGeom>
          <a:ln w="19050">
            <a:tailEnd type="arrow"/>
          </a:ln>
        </p:spPr>
        <p:style>
          <a:lnRef idx="1">
            <a:schemeClr val="dk1"/>
          </a:lnRef>
          <a:fillRef idx="0">
            <a:schemeClr val="dk1"/>
          </a:fillRef>
          <a:effectRef idx="0">
            <a:schemeClr val="dk1"/>
          </a:effectRef>
          <a:fontRef idx="minor">
            <a:schemeClr val="tx1"/>
          </a:fontRef>
        </p:style>
      </p:cxnSp>
      <p:cxnSp>
        <p:nvCxnSpPr>
          <p:cNvPr id="45" name="Connecteur droit 44"/>
          <p:cNvCxnSpPr>
            <a:endCxn id="32" idx="1"/>
          </p:cNvCxnSpPr>
          <p:nvPr/>
        </p:nvCxnSpPr>
        <p:spPr>
          <a:xfrm>
            <a:off x="10381985" y="1870723"/>
            <a:ext cx="1604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7" name="Connecteur droit 46"/>
          <p:cNvCxnSpPr>
            <a:stCxn id="23" idx="3"/>
            <a:endCxn id="31" idx="1"/>
          </p:cNvCxnSpPr>
          <p:nvPr/>
        </p:nvCxnSpPr>
        <p:spPr>
          <a:xfrm>
            <a:off x="10378196" y="3472724"/>
            <a:ext cx="178661" cy="115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Connecteur droit 54"/>
          <p:cNvCxnSpPr>
            <a:stCxn id="26" idx="3"/>
            <a:endCxn id="33" idx="1"/>
          </p:cNvCxnSpPr>
          <p:nvPr/>
        </p:nvCxnSpPr>
        <p:spPr>
          <a:xfrm flipV="1">
            <a:off x="10364547" y="4339479"/>
            <a:ext cx="199980" cy="27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Connecteur droit 56"/>
          <p:cNvCxnSpPr>
            <a:stCxn id="22" idx="3"/>
            <a:endCxn id="30" idx="1"/>
          </p:cNvCxnSpPr>
          <p:nvPr/>
        </p:nvCxnSpPr>
        <p:spPr>
          <a:xfrm>
            <a:off x="10382302" y="4993267"/>
            <a:ext cx="1571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necteur droit 58"/>
          <p:cNvCxnSpPr>
            <a:stCxn id="15" idx="3"/>
            <a:endCxn id="29" idx="1"/>
          </p:cNvCxnSpPr>
          <p:nvPr/>
        </p:nvCxnSpPr>
        <p:spPr>
          <a:xfrm flipV="1">
            <a:off x="10378196" y="5659976"/>
            <a:ext cx="161676" cy="3609"/>
          </a:xfrm>
          <a:prstGeom prst="line">
            <a:avLst/>
          </a:prstGeom>
          <a:ln w="1905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61" name="Connecteur droit avec flèche 60"/>
          <p:cNvCxnSpPr>
            <a:endCxn id="21" idx="1"/>
          </p:cNvCxnSpPr>
          <p:nvPr/>
        </p:nvCxnSpPr>
        <p:spPr>
          <a:xfrm>
            <a:off x="4942265" y="1976328"/>
            <a:ext cx="258906" cy="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74" name="Connecteur en angle 73"/>
          <p:cNvCxnSpPr/>
          <p:nvPr/>
        </p:nvCxnSpPr>
        <p:spPr>
          <a:xfrm flipV="1">
            <a:off x="4924112" y="3342177"/>
            <a:ext cx="311296" cy="96827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6" name="Connecteur en angle 75"/>
          <p:cNvCxnSpPr>
            <a:stCxn id="16" idx="3"/>
            <a:endCxn id="27" idx="1"/>
          </p:cNvCxnSpPr>
          <p:nvPr/>
        </p:nvCxnSpPr>
        <p:spPr>
          <a:xfrm>
            <a:off x="4912081" y="4326707"/>
            <a:ext cx="334485" cy="847549"/>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8" name="Connecteur en angle 77"/>
          <p:cNvCxnSpPr>
            <a:stCxn id="16" idx="3"/>
            <a:endCxn id="14" idx="1"/>
          </p:cNvCxnSpPr>
          <p:nvPr/>
        </p:nvCxnSpPr>
        <p:spPr>
          <a:xfrm flipV="1">
            <a:off x="4912081" y="4250842"/>
            <a:ext cx="333502" cy="75865"/>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0" name="Connecteur en angle 79"/>
          <p:cNvCxnSpPr>
            <a:stCxn id="16" idx="3"/>
            <a:endCxn id="19" idx="1"/>
          </p:cNvCxnSpPr>
          <p:nvPr/>
        </p:nvCxnSpPr>
        <p:spPr>
          <a:xfrm>
            <a:off x="4912081" y="4326707"/>
            <a:ext cx="348915" cy="1629151"/>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400812" y="6300988"/>
            <a:ext cx="2566829" cy="46166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fr-FR" sz="1200" dirty="0" smtClean="0"/>
              <a:t>+ Plan d’intervention régional sur les lycées</a:t>
            </a:r>
            <a:endParaRPr lang="fr-FR" sz="1200" dirty="0"/>
          </a:p>
        </p:txBody>
      </p:sp>
      <p:sp>
        <p:nvSpPr>
          <p:cNvPr id="69" name="ZoneTexte 68"/>
          <p:cNvSpPr txBox="1"/>
          <p:nvPr/>
        </p:nvSpPr>
        <p:spPr>
          <a:xfrm>
            <a:off x="10648599" y="5938668"/>
            <a:ext cx="1470443" cy="900246"/>
          </a:xfrm>
          <a:prstGeom prst="rect">
            <a:avLst/>
          </a:prstGeom>
          <a:noFill/>
        </p:spPr>
        <p:txBody>
          <a:bodyPr wrap="square" rtlCol="0">
            <a:spAutoFit/>
          </a:bodyPr>
          <a:lstStyle/>
          <a:p>
            <a:r>
              <a:rPr lang="fr-FR" sz="1050" dirty="0" smtClean="0"/>
              <a:t>* IDEE : Initiative Développement durable Energie Environnement (portage DEEDD)</a:t>
            </a:r>
            <a:endParaRPr lang="fr-FR" sz="1050" dirty="0"/>
          </a:p>
        </p:txBody>
      </p:sp>
      <p:cxnSp>
        <p:nvCxnSpPr>
          <p:cNvPr id="71" name="Connecteur droit 70"/>
          <p:cNvCxnSpPr>
            <a:stCxn id="21" idx="3"/>
            <a:endCxn id="24" idx="1"/>
          </p:cNvCxnSpPr>
          <p:nvPr/>
        </p:nvCxnSpPr>
        <p:spPr>
          <a:xfrm flipV="1">
            <a:off x="7820516" y="1610755"/>
            <a:ext cx="228606" cy="36557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73" name="Connecteur droit 72"/>
          <p:cNvCxnSpPr>
            <a:stCxn id="25" idx="3"/>
            <a:endCxn id="24" idx="1"/>
          </p:cNvCxnSpPr>
          <p:nvPr/>
        </p:nvCxnSpPr>
        <p:spPr>
          <a:xfrm flipV="1">
            <a:off x="7842722" y="1610755"/>
            <a:ext cx="206400" cy="174767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77" name="Connecteur droit 76"/>
          <p:cNvCxnSpPr>
            <a:stCxn id="25" idx="3"/>
            <a:endCxn id="28" idx="1"/>
          </p:cNvCxnSpPr>
          <p:nvPr/>
        </p:nvCxnSpPr>
        <p:spPr>
          <a:xfrm flipV="1">
            <a:off x="7842722" y="2603686"/>
            <a:ext cx="188645" cy="7547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Connecteur droit 99"/>
          <p:cNvCxnSpPr>
            <a:stCxn id="14" idx="3"/>
            <a:endCxn id="28" idx="1"/>
          </p:cNvCxnSpPr>
          <p:nvPr/>
        </p:nvCxnSpPr>
        <p:spPr>
          <a:xfrm flipV="1">
            <a:off x="7864928" y="2603686"/>
            <a:ext cx="166439" cy="16471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Connecteur droit 103"/>
          <p:cNvCxnSpPr>
            <a:stCxn id="14" idx="3"/>
            <a:endCxn id="23" idx="1"/>
          </p:cNvCxnSpPr>
          <p:nvPr/>
        </p:nvCxnSpPr>
        <p:spPr>
          <a:xfrm flipV="1">
            <a:off x="7864928" y="3472724"/>
            <a:ext cx="170228" cy="7781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Connecteur droit 108"/>
          <p:cNvCxnSpPr>
            <a:stCxn id="14" idx="3"/>
            <a:endCxn id="26" idx="1"/>
          </p:cNvCxnSpPr>
          <p:nvPr/>
        </p:nvCxnSpPr>
        <p:spPr>
          <a:xfrm>
            <a:off x="7864928" y="4250842"/>
            <a:ext cx="166439" cy="914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Connecteur droit 110"/>
          <p:cNvCxnSpPr>
            <a:stCxn id="14" idx="3"/>
            <a:endCxn id="22" idx="1"/>
          </p:cNvCxnSpPr>
          <p:nvPr/>
        </p:nvCxnSpPr>
        <p:spPr>
          <a:xfrm>
            <a:off x="7864928" y="4250842"/>
            <a:ext cx="184194" cy="7424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Connecteur droit 112"/>
          <p:cNvCxnSpPr>
            <a:stCxn id="27" idx="3"/>
            <a:endCxn id="26" idx="1"/>
          </p:cNvCxnSpPr>
          <p:nvPr/>
        </p:nvCxnSpPr>
        <p:spPr>
          <a:xfrm flipV="1">
            <a:off x="7865911" y="4342271"/>
            <a:ext cx="165456" cy="8319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Connecteur droit 114"/>
          <p:cNvCxnSpPr>
            <a:endCxn id="22" idx="1"/>
          </p:cNvCxnSpPr>
          <p:nvPr/>
        </p:nvCxnSpPr>
        <p:spPr>
          <a:xfrm flipV="1">
            <a:off x="7880341" y="4993267"/>
            <a:ext cx="168781" cy="7245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flipH="1">
            <a:off x="9140479" y="2854746"/>
            <a:ext cx="1717" cy="1524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19505" y="6569569"/>
            <a:ext cx="2190550" cy="261610"/>
          </a:xfrm>
          <a:prstGeom prst="rect">
            <a:avLst/>
          </a:prstGeom>
          <a:noFill/>
        </p:spPr>
        <p:txBody>
          <a:bodyPr wrap="square" rtlCol="0">
            <a:spAutoFit/>
          </a:bodyPr>
          <a:lstStyle/>
          <a:p>
            <a:r>
              <a:rPr lang="fr-FR" sz="1050" dirty="0" smtClean="0"/>
              <a:t>Version 4- mars 2017</a:t>
            </a:r>
            <a:endParaRPr lang="fr-FR" sz="1050" dirty="0"/>
          </a:p>
        </p:txBody>
      </p:sp>
      <p:cxnSp>
        <p:nvCxnSpPr>
          <p:cNvPr id="13" name="Connecteur droit 12"/>
          <p:cNvCxnSpPr>
            <a:stCxn id="21" idx="3"/>
            <a:endCxn id="28" idx="1"/>
          </p:cNvCxnSpPr>
          <p:nvPr/>
        </p:nvCxnSpPr>
        <p:spPr>
          <a:xfrm>
            <a:off x="7820516" y="1976329"/>
            <a:ext cx="210851" cy="627357"/>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 name="ZoneTexte 5"/>
          <p:cNvSpPr txBox="1"/>
          <p:nvPr/>
        </p:nvSpPr>
        <p:spPr>
          <a:xfrm>
            <a:off x="10465593" y="874448"/>
            <a:ext cx="1632691" cy="261610"/>
          </a:xfrm>
          <a:prstGeom prst="rect">
            <a:avLst/>
          </a:prstGeom>
          <a:solidFill>
            <a:schemeClr val="accent1"/>
          </a:solidFill>
        </p:spPr>
        <p:txBody>
          <a:bodyPr wrap="square" rtlCol="0">
            <a:spAutoFit/>
          </a:bodyPr>
          <a:lstStyle/>
          <a:p>
            <a:pPr algn="ctr"/>
            <a:r>
              <a:rPr lang="fr-FR" sz="1100" dirty="0" smtClean="0">
                <a:solidFill>
                  <a:schemeClr val="bg1"/>
                </a:solidFill>
              </a:rPr>
              <a:t>Période 2016-2021</a:t>
            </a:r>
            <a:endParaRPr lang="fr-FR" sz="1100" dirty="0">
              <a:solidFill>
                <a:schemeClr val="bg1"/>
              </a:solidFill>
            </a:endParaRPr>
          </a:p>
        </p:txBody>
      </p:sp>
      <p:sp>
        <p:nvSpPr>
          <p:cNvPr id="68" name="ZoneTexte 67"/>
          <p:cNvSpPr txBox="1"/>
          <p:nvPr/>
        </p:nvSpPr>
        <p:spPr>
          <a:xfrm>
            <a:off x="8049122" y="6066599"/>
            <a:ext cx="2360478" cy="646331"/>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fr-FR" sz="1200" dirty="0" smtClean="0"/>
              <a:t>réhabilitation de bâtiments pour logements  locatifs sociaux communaux et privés (DAT)</a:t>
            </a:r>
            <a:endParaRPr lang="fr-FR" sz="1200" dirty="0"/>
          </a:p>
        </p:txBody>
      </p:sp>
      <p:sp>
        <p:nvSpPr>
          <p:cNvPr id="218" name="ZoneTexte 217"/>
          <p:cNvSpPr txBox="1"/>
          <p:nvPr/>
        </p:nvSpPr>
        <p:spPr>
          <a:xfrm>
            <a:off x="77282" y="6071899"/>
            <a:ext cx="2533057" cy="415498"/>
          </a:xfrm>
          <a:prstGeom prst="rect">
            <a:avLst/>
          </a:prstGeom>
          <a:noFill/>
        </p:spPr>
        <p:txBody>
          <a:bodyPr wrap="square" rtlCol="0">
            <a:spAutoFit/>
          </a:bodyPr>
          <a:lstStyle/>
          <a:p>
            <a:r>
              <a:rPr lang="fr-FR" sz="1050" dirty="0" smtClean="0"/>
              <a:t>* PREE programme régional  </a:t>
            </a:r>
            <a:r>
              <a:rPr lang="fr-FR" sz="1050" smtClean="0"/>
              <a:t>pour l’efficacité </a:t>
            </a:r>
            <a:r>
              <a:rPr lang="fr-FR" sz="1050" dirty="0" smtClean="0"/>
              <a:t>énergétique, art 188 loi TECV</a:t>
            </a:r>
            <a:endParaRPr lang="fr-FR" sz="1050" dirty="0"/>
          </a:p>
        </p:txBody>
      </p:sp>
      <p:cxnSp>
        <p:nvCxnSpPr>
          <p:cNvPr id="232" name="Connecteur droit avec flèche 231"/>
          <p:cNvCxnSpPr/>
          <p:nvPr/>
        </p:nvCxnSpPr>
        <p:spPr>
          <a:xfrm>
            <a:off x="4957357" y="1992586"/>
            <a:ext cx="221608" cy="1236212"/>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35" name="Connecteur droit avec flèche 234"/>
          <p:cNvCxnSpPr/>
          <p:nvPr/>
        </p:nvCxnSpPr>
        <p:spPr>
          <a:xfrm>
            <a:off x="4968518" y="1976328"/>
            <a:ext cx="262650" cy="2960928"/>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8" name="Connecteur en angle 7"/>
          <p:cNvCxnSpPr>
            <a:stCxn id="11" idx="1"/>
          </p:cNvCxnSpPr>
          <p:nvPr/>
        </p:nvCxnSpPr>
        <p:spPr>
          <a:xfrm>
            <a:off x="4912081" y="5717866"/>
            <a:ext cx="3137041" cy="769531"/>
          </a:xfrm>
          <a:prstGeom prst="bentConnector3">
            <a:avLst>
              <a:gd name="adj1" fmla="val 3686"/>
            </a:avLst>
          </a:prstGeom>
          <a:ln w="19050">
            <a:tailEnd type="arrow"/>
          </a:ln>
        </p:spPr>
        <p:style>
          <a:lnRef idx="1">
            <a:schemeClr val="accent6"/>
          </a:lnRef>
          <a:fillRef idx="0">
            <a:schemeClr val="accent6"/>
          </a:fillRef>
          <a:effectRef idx="0">
            <a:schemeClr val="accent6"/>
          </a:effectRef>
          <a:fontRef idx="minor">
            <a:schemeClr val="tx1"/>
          </a:fontRef>
        </p:style>
      </p:cxnSp>
      <p:cxnSp>
        <p:nvCxnSpPr>
          <p:cNvPr id="236" name="Connecteur en angle 235"/>
          <p:cNvCxnSpPr/>
          <p:nvPr/>
        </p:nvCxnSpPr>
        <p:spPr>
          <a:xfrm rot="5400000" flipH="1" flipV="1">
            <a:off x="7659598" y="6117239"/>
            <a:ext cx="631101" cy="109215"/>
          </a:xfrm>
          <a:prstGeom prst="bentConnector2">
            <a:avLst/>
          </a:prstGeom>
          <a:ln w="19050">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0117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3" y="128131"/>
            <a:ext cx="10095346" cy="66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94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917532" y="833406"/>
            <a:ext cx="8362528" cy="923330"/>
          </a:xfrm>
          <a:prstGeom prst="rect">
            <a:avLst/>
          </a:prstGeom>
          <a:solidFill>
            <a:srgbClr val="C00000"/>
          </a:solidFill>
        </p:spPr>
        <p:txBody>
          <a:bodyPr wrap="square" rtlCol="0">
            <a:spAutoFit/>
          </a:bodyPr>
          <a:lstStyle/>
          <a:p>
            <a:pPr lvl="0" algn="ctr"/>
            <a:r>
              <a:rPr lang="fr-FR" sz="2700" dirty="0" smtClean="0">
                <a:solidFill>
                  <a:schemeClr val="bg1"/>
                </a:solidFill>
              </a:rPr>
              <a:t>Structuration des acteurs des 3 pôles</a:t>
            </a:r>
          </a:p>
          <a:p>
            <a:pPr lvl="0" algn="ctr"/>
            <a:r>
              <a:rPr lang="fr-FR" sz="2700" dirty="0" smtClean="0">
                <a:solidFill>
                  <a:schemeClr val="bg1"/>
                </a:solidFill>
              </a:rPr>
              <a:t>Les enjeux </a:t>
            </a:r>
            <a:endParaRPr lang="fr-FR" sz="2700" dirty="0">
              <a:solidFill>
                <a:schemeClr val="bg1"/>
              </a:solidFill>
            </a:endParaRPr>
          </a:p>
        </p:txBody>
      </p:sp>
      <p:sp>
        <p:nvSpPr>
          <p:cNvPr id="5" name="ZoneTexte 4"/>
          <p:cNvSpPr txBox="1"/>
          <p:nvPr/>
        </p:nvSpPr>
        <p:spPr>
          <a:xfrm>
            <a:off x="1136469" y="1973164"/>
            <a:ext cx="9627325" cy="4770537"/>
          </a:xfrm>
          <a:prstGeom prst="rect">
            <a:avLst/>
          </a:prstGeom>
          <a:noFill/>
          <a:ln w="3175">
            <a:noFill/>
          </a:ln>
        </p:spPr>
        <p:txBody>
          <a:bodyPr wrap="square" rtlCol="0">
            <a:spAutoFit/>
          </a:bodyPr>
          <a:lstStyle/>
          <a:p>
            <a:r>
              <a:rPr lang="fr-FR" sz="1900" b="1" dirty="0" smtClean="0"/>
              <a:t>Evolutions souhaités par la Région </a:t>
            </a:r>
            <a:r>
              <a:rPr lang="fr-FR" sz="1900" dirty="0" smtClean="0"/>
              <a:t>:</a:t>
            </a:r>
          </a:p>
          <a:p>
            <a:endParaRPr lang="fr-FR" sz="1900" dirty="0"/>
          </a:p>
          <a:p>
            <a:r>
              <a:rPr lang="fr-FR" sz="1900" dirty="0" smtClean="0"/>
              <a:t>Le club des rénovateurs BBC est un acteur reconnu par la Région (charte) et il agit en terme de représentation du pôle travaux</a:t>
            </a:r>
          </a:p>
          <a:p>
            <a:endParaRPr lang="fr-FR" sz="1900" dirty="0" smtClean="0"/>
          </a:p>
          <a:p>
            <a:r>
              <a:rPr lang="fr-FR" sz="1900" dirty="0"/>
              <a:t>Le club </a:t>
            </a:r>
            <a:r>
              <a:rPr lang="fr-FR" sz="1900" dirty="0" smtClean="0"/>
              <a:t>EIRENO </a:t>
            </a:r>
            <a:r>
              <a:rPr lang="fr-FR" sz="1900" dirty="0"/>
              <a:t>est un acteur reconnu par la Région (charte) et il agit en terme de représentation du </a:t>
            </a:r>
            <a:r>
              <a:rPr lang="fr-FR" sz="1900" dirty="0" smtClean="0"/>
              <a:t>pôle audit</a:t>
            </a:r>
          </a:p>
          <a:p>
            <a:endParaRPr lang="fr-FR" sz="1900" dirty="0"/>
          </a:p>
          <a:p>
            <a:r>
              <a:rPr lang="fr-FR" sz="1900" dirty="0" smtClean="0"/>
              <a:t>Objectif contractualisation pour fin 2017</a:t>
            </a:r>
          </a:p>
          <a:p>
            <a:endParaRPr lang="fr-FR" sz="1900" dirty="0" smtClean="0"/>
          </a:p>
          <a:p>
            <a:r>
              <a:rPr lang="fr-FR" sz="1900" b="1" dirty="0" smtClean="0"/>
              <a:t>Avec la Filière du bâtiment:</a:t>
            </a:r>
            <a:endParaRPr lang="fr-FR" sz="1900" b="1" dirty="0"/>
          </a:p>
          <a:p>
            <a:endParaRPr lang="fr-FR" sz="1900" dirty="0" smtClean="0"/>
          </a:p>
          <a:p>
            <a:r>
              <a:rPr lang="fr-FR" sz="1900" dirty="0" smtClean="0"/>
              <a:t>Convention à réactualiser également avec la filière pour préciser les interactions implications participation aux commissions, à la montée en compétence, mobilisation des collectivités… </a:t>
            </a:r>
            <a:endParaRPr lang="fr-FR" sz="1900" dirty="0"/>
          </a:p>
          <a:p>
            <a:endParaRPr lang="fr-FR" sz="1900" dirty="0" smtClean="0"/>
          </a:p>
          <a:p>
            <a:endParaRPr lang="fr-FR" sz="1900" dirty="0"/>
          </a:p>
        </p:txBody>
      </p:sp>
    </p:spTree>
    <p:extLst>
      <p:ext uri="{BB962C8B-B14F-4D97-AF65-F5344CB8AC3E}">
        <p14:creationId xmlns:p14="http://schemas.microsoft.com/office/powerpoint/2010/main" val="141416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818609" y="-127317"/>
            <a:ext cx="10058400" cy="7112635"/>
            <a:chOff x="0" y="0"/>
            <a:chExt cx="10058400" cy="7113181"/>
          </a:xfrm>
        </p:grpSpPr>
        <p:pic>
          <p:nvPicPr>
            <p:cNvPr id="5" name="Image 4" descr="PPT REGION NORMAN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113181"/>
            </a:xfrm>
            <a:prstGeom prst="rect">
              <a:avLst/>
            </a:prstGeom>
          </p:spPr>
        </p:pic>
        <p:sp>
          <p:nvSpPr>
            <p:cNvPr id="6" name="Zone de texte 2"/>
            <p:cNvSpPr txBox="1">
              <a:spLocks noChangeArrowheads="1"/>
            </p:cNvSpPr>
            <p:nvPr/>
          </p:nvSpPr>
          <p:spPr bwMode="auto">
            <a:xfrm>
              <a:off x="520995" y="3556590"/>
              <a:ext cx="9016410" cy="12117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ARCENE</a:t>
              </a:r>
            </a:p>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Pierre Evrard</a:t>
              </a: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8503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2276" y="495569"/>
            <a:ext cx="10625069" cy="779439"/>
          </a:xfrm>
        </p:spPr>
        <p:txBody>
          <a:bodyPr>
            <a:normAutofit fontScale="90000"/>
          </a:bodyPr>
          <a:lstStyle/>
          <a:p>
            <a:endParaRPr lang="fr-FR" dirty="0"/>
          </a:p>
        </p:txBody>
      </p:sp>
      <p:grpSp>
        <p:nvGrpSpPr>
          <p:cNvPr id="4" name="Groupe 3"/>
          <p:cNvGrpSpPr/>
          <p:nvPr/>
        </p:nvGrpSpPr>
        <p:grpSpPr>
          <a:xfrm>
            <a:off x="818609" y="-127317"/>
            <a:ext cx="10058400" cy="7112635"/>
            <a:chOff x="0" y="0"/>
            <a:chExt cx="10058400" cy="7113181"/>
          </a:xfrm>
        </p:grpSpPr>
        <p:pic>
          <p:nvPicPr>
            <p:cNvPr id="5" name="Image 4" descr="PPT REGION NORMAN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113181"/>
            </a:xfrm>
            <a:prstGeom prst="rect">
              <a:avLst/>
            </a:prstGeom>
          </p:spPr>
        </p:pic>
        <p:sp>
          <p:nvSpPr>
            <p:cNvPr id="6" name="Zone de texte 2"/>
            <p:cNvSpPr txBox="1">
              <a:spLocks noChangeArrowheads="1"/>
            </p:cNvSpPr>
            <p:nvPr/>
          </p:nvSpPr>
          <p:spPr bwMode="auto">
            <a:xfrm>
              <a:off x="520995" y="3556590"/>
              <a:ext cx="9016410" cy="12117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Premier Bilan dispositif « </a:t>
              </a: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chèque </a:t>
              </a: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éco-énergie »</a:t>
              </a:r>
            </a:p>
            <a:p>
              <a:pPr algn="ctr">
                <a:lnSpc>
                  <a:spcPct val="115000"/>
                </a:lnSpc>
                <a:spcAft>
                  <a:spcPts val="1000"/>
                </a:spcAft>
              </a:pPr>
              <a:r>
                <a:rPr lang="fr-FR" sz="28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Annie MOTTE</a:t>
              </a:r>
              <a:endParaRPr lang="fr-F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44616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4539</TotalTime>
  <Words>3489</Words>
  <Application>Microsoft Office PowerPoint</Application>
  <PresentationFormat>Personnalisé</PresentationFormat>
  <Paragraphs>461</Paragraphs>
  <Slides>34</Slides>
  <Notes>19</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Présentation PowerPoint</vt:lpstr>
      <vt:lpstr>Présentation PowerPoint</vt:lpstr>
      <vt:lpstr>Présentation PowerPoint</vt:lpstr>
      <vt:lpstr>Présentation PowerPoint</vt:lpstr>
      <vt:lpstr>Logique d’intervention du Plan Normandie Bâtiments Durables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annie motte</dc:creator>
  <cp:lastModifiedBy>BENARD Alexandra</cp:lastModifiedBy>
  <cp:revision>50</cp:revision>
  <dcterms:created xsi:type="dcterms:W3CDTF">2017-02-15T04:15:12Z</dcterms:created>
  <dcterms:modified xsi:type="dcterms:W3CDTF">2017-07-05T16:08:02Z</dcterms:modified>
</cp:coreProperties>
</file>