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67" r:id="rId3"/>
    <p:sldId id="264" r:id="rId4"/>
    <p:sldId id="268" r:id="rId5"/>
    <p:sldId id="269" r:id="rId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9DC6F-0C1D-4ABB-92E3-ADF90B0ECB8A}" type="datetimeFigureOut">
              <a:rPr lang="fr-FR" smtClean="0"/>
              <a:t>04/07/2017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1214A-A86C-41CB-9FD7-E839019C59E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278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9"/>
            <a:ext cx="9144000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5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04/07/2017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625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04/07/2017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726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9"/>
            <a:ext cx="9144000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9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9"/>
            <a:ext cx="9144000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7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9"/>
            <a:ext cx="9144000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3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60" y="1988820"/>
            <a:ext cx="559308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2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04/07/2017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977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04/07/2017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57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04/07/2017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693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04/07/2017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503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B7F70-B390-F644-922E-4C5AD748E4FC}" type="datetimeFigureOut">
              <a:rPr lang="fr-FR" smtClean="0"/>
              <a:t>04/07/2017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43593-321B-4444-B6E7-A13C136D5C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77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700" y="1450532"/>
            <a:ext cx="80772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 b="1" u="sng" dirty="0" smtClean="0">
                <a:solidFill>
                  <a:srgbClr val="7F7F7F"/>
                </a:solidFill>
                <a:latin typeface="Arial"/>
                <a:cs typeface="Arial"/>
              </a:rPr>
              <a:t>Constat :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sz="2000" b="1" u="sng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80010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7F7F7F"/>
                </a:solidFill>
                <a:latin typeface="Arial"/>
                <a:cs typeface="Arial"/>
              </a:rPr>
              <a:t>Désaffection des centres face </a:t>
            </a:r>
            <a:r>
              <a:rPr lang="fr-FR" dirty="0">
                <a:solidFill>
                  <a:srgbClr val="7F7F7F"/>
                </a:solidFill>
                <a:latin typeface="Arial"/>
                <a:cs typeface="Arial"/>
              </a:rPr>
              <a:t>à des espaces périphériques plus attractifs </a:t>
            </a:r>
            <a:r>
              <a:rPr lang="fr-FR" dirty="0" smtClean="0">
                <a:solidFill>
                  <a:srgbClr val="7F7F7F"/>
                </a:solidFill>
                <a:latin typeface="Arial"/>
                <a:cs typeface="Arial"/>
              </a:rPr>
              <a:t>(habitants</a:t>
            </a:r>
            <a:r>
              <a:rPr lang="fr-FR" dirty="0">
                <a:solidFill>
                  <a:srgbClr val="7F7F7F"/>
                </a:solidFill>
                <a:latin typeface="Arial"/>
                <a:cs typeface="Arial"/>
              </a:rPr>
              <a:t>, </a:t>
            </a:r>
            <a:r>
              <a:rPr lang="fr-FR" dirty="0" smtClean="0">
                <a:solidFill>
                  <a:srgbClr val="7F7F7F"/>
                </a:solidFill>
                <a:latin typeface="Arial"/>
                <a:cs typeface="Arial"/>
              </a:rPr>
              <a:t>activités économiques, services</a:t>
            </a:r>
          </a:p>
          <a:p>
            <a:pPr marL="80010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dirty="0">
              <a:solidFill>
                <a:srgbClr val="7F7F7F"/>
              </a:solidFill>
              <a:latin typeface="Arial"/>
              <a:cs typeface="Arial"/>
            </a:endParaRPr>
          </a:p>
          <a:p>
            <a:pPr marL="80010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7F7F7F"/>
                </a:solidFill>
                <a:latin typeface="Arial"/>
                <a:cs typeface="Arial"/>
              </a:rPr>
              <a:t>Revitalisation </a:t>
            </a:r>
            <a:r>
              <a:rPr lang="fr-FR" dirty="0">
                <a:solidFill>
                  <a:srgbClr val="7F7F7F"/>
                </a:solidFill>
                <a:latin typeface="Arial"/>
                <a:cs typeface="Arial"/>
              </a:rPr>
              <a:t>nécessaire mais complexe </a:t>
            </a:r>
            <a:r>
              <a:rPr lang="fr-FR" dirty="0" smtClean="0">
                <a:solidFill>
                  <a:srgbClr val="7F7F7F"/>
                </a:solidFill>
                <a:latin typeface="Arial"/>
                <a:cs typeface="Arial"/>
              </a:rPr>
              <a:t>et coûteuse</a:t>
            </a:r>
          </a:p>
          <a:p>
            <a:pPr marL="80010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dirty="0">
              <a:solidFill>
                <a:srgbClr val="7F7F7F"/>
              </a:solidFill>
              <a:latin typeface="Arial"/>
              <a:cs typeface="Arial"/>
            </a:endParaRPr>
          </a:p>
          <a:p>
            <a:pPr marL="80010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7F7F7F"/>
                </a:solidFill>
                <a:latin typeface="Arial"/>
                <a:cs typeface="Arial"/>
              </a:rPr>
              <a:t>Patrimoine </a:t>
            </a:r>
            <a:r>
              <a:rPr lang="fr-FR" dirty="0">
                <a:solidFill>
                  <a:srgbClr val="7F7F7F"/>
                </a:solidFill>
                <a:latin typeface="Arial"/>
                <a:cs typeface="Arial"/>
              </a:rPr>
              <a:t>architectural normand exceptionnel et reconnu ou en voie de l’être pour ce qui concerne l’urbanisme de la </a:t>
            </a:r>
            <a:r>
              <a:rPr lang="fr-FR" dirty="0" smtClean="0">
                <a:solidFill>
                  <a:srgbClr val="7F7F7F"/>
                </a:solidFill>
                <a:latin typeface="Arial"/>
                <a:cs typeface="Arial"/>
              </a:rPr>
              <a:t>Reconstruction</a:t>
            </a:r>
          </a:p>
          <a:p>
            <a:pPr marL="80010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dirty="0">
              <a:solidFill>
                <a:srgbClr val="7F7F7F"/>
              </a:solidFill>
              <a:latin typeface="Arial"/>
              <a:cs typeface="Arial"/>
            </a:endParaRPr>
          </a:p>
          <a:p>
            <a:pPr marL="2628900" lvl="5" indent="-342900" algn="just">
              <a:lnSpc>
                <a:spcPct val="120000"/>
              </a:lnSpc>
              <a:buFont typeface="Symbol"/>
              <a:buChar char="Þ"/>
            </a:pPr>
            <a:r>
              <a:rPr lang="fr-FR" sz="2000" dirty="0" smtClean="0">
                <a:solidFill>
                  <a:srgbClr val="7F7F7F"/>
                </a:solidFill>
                <a:latin typeface="Arial"/>
                <a:cs typeface="Arial"/>
              </a:rPr>
              <a:t>Sujet prioritaire </a:t>
            </a:r>
          </a:p>
          <a:p>
            <a:pPr marL="342900" indent="-342900" algn="just">
              <a:lnSpc>
                <a:spcPct val="120000"/>
              </a:lnSpc>
              <a:buFont typeface="Symbol"/>
              <a:buChar char="Þ"/>
            </a:pPr>
            <a:endParaRPr lang="fr-FR" sz="20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80010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3532" y="833406"/>
            <a:ext cx="836252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spc="200" dirty="0" smtClean="0">
                <a:solidFill>
                  <a:schemeClr val="bg1"/>
                </a:solidFill>
                <a:latin typeface="Arial"/>
                <a:cs typeface="Arial"/>
              </a:rPr>
              <a:t>Aménagement des centres-villes</a:t>
            </a:r>
            <a:endParaRPr lang="fr-FR" sz="2800" spc="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955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700" y="1450532"/>
            <a:ext cx="8077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 b="1" u="sng" dirty="0">
                <a:solidFill>
                  <a:srgbClr val="7F7F7F"/>
                </a:solidFill>
                <a:latin typeface="Arial"/>
                <a:cs typeface="Arial"/>
              </a:rPr>
              <a:t>Enjeu </a:t>
            </a:r>
            <a:r>
              <a:rPr lang="fr-FR" sz="2000" b="1" dirty="0">
                <a:solidFill>
                  <a:srgbClr val="7F7F7F"/>
                </a:solidFill>
                <a:latin typeface="Arial"/>
                <a:cs typeface="Arial"/>
              </a:rPr>
              <a:t>: </a:t>
            </a:r>
            <a:r>
              <a:rPr lang="fr-FR" sz="2000" b="1" dirty="0" smtClean="0">
                <a:solidFill>
                  <a:srgbClr val="7F7F7F"/>
                </a:solidFill>
                <a:latin typeface="Arial"/>
                <a:cs typeface="Arial"/>
              </a:rPr>
              <a:t>Redonner l’envie aux Normands d’habiter </a:t>
            </a:r>
            <a:r>
              <a:rPr lang="fr-FR" sz="2000" b="1" dirty="0">
                <a:solidFill>
                  <a:srgbClr val="7F7F7F"/>
                </a:solidFill>
                <a:latin typeface="Arial"/>
                <a:cs typeface="Arial"/>
              </a:rPr>
              <a:t>et</a:t>
            </a:r>
            <a:r>
              <a:rPr lang="fr-FR" sz="2000" b="1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7F7F7F"/>
                </a:solidFill>
                <a:latin typeface="Arial"/>
                <a:cs typeface="Arial"/>
              </a:rPr>
              <a:t>de fréquenter </a:t>
            </a:r>
            <a:r>
              <a:rPr lang="fr-FR" sz="2000" b="1" dirty="0" smtClean="0">
                <a:solidFill>
                  <a:srgbClr val="7F7F7F"/>
                </a:solidFill>
                <a:latin typeface="Arial"/>
                <a:cs typeface="Arial"/>
              </a:rPr>
              <a:t>les centres</a:t>
            </a:r>
            <a:endParaRPr lang="fr-FR" sz="2000" b="1" dirty="0">
              <a:solidFill>
                <a:srgbClr val="7F7F7F"/>
              </a:solidFill>
              <a:latin typeface="Arial"/>
              <a:cs typeface="Arial"/>
            </a:endParaRPr>
          </a:p>
          <a:p>
            <a:pPr marL="80010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7F7F7F"/>
                </a:solidFill>
                <a:latin typeface="Arial"/>
                <a:cs typeface="Arial"/>
              </a:rPr>
              <a:t>d’aménagement </a:t>
            </a:r>
            <a:r>
              <a:rPr lang="fr-FR" sz="2000" dirty="0">
                <a:solidFill>
                  <a:srgbClr val="7F7F7F"/>
                </a:solidFill>
                <a:latin typeface="Arial"/>
                <a:cs typeface="Arial"/>
              </a:rPr>
              <a:t>du territoire et sociétal</a:t>
            </a:r>
          </a:p>
          <a:p>
            <a:pPr marL="80010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lang="fr-FR" sz="2000" dirty="0">
                <a:solidFill>
                  <a:srgbClr val="7F7F7F"/>
                </a:solidFill>
                <a:latin typeface="Arial"/>
                <a:cs typeface="Arial"/>
              </a:rPr>
              <a:t>développement économique et touristique</a:t>
            </a:r>
          </a:p>
          <a:p>
            <a:pPr marL="80010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lang="fr-FR" sz="2000" dirty="0">
                <a:solidFill>
                  <a:srgbClr val="7F7F7F"/>
                </a:solidFill>
                <a:latin typeface="Arial"/>
                <a:cs typeface="Arial"/>
              </a:rPr>
              <a:t>transition énergétique</a:t>
            </a:r>
          </a:p>
          <a:p>
            <a:pPr marL="80010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lang="fr-FR" sz="2000" dirty="0">
                <a:solidFill>
                  <a:srgbClr val="7F7F7F"/>
                </a:solidFill>
                <a:latin typeface="Arial"/>
                <a:cs typeface="Arial"/>
              </a:rPr>
              <a:t>préservation d’un patrimoine et d’une mémoire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000" spc="200" dirty="0">
              <a:latin typeface="Arial"/>
              <a:cs typeface="Arial"/>
            </a:endParaRPr>
          </a:p>
          <a:p>
            <a:pPr marL="1714500" lvl="3" indent="-342900" algn="just">
              <a:lnSpc>
                <a:spcPct val="120000"/>
              </a:lnSpc>
              <a:buFont typeface="Symbol"/>
              <a:buChar char="Þ"/>
            </a:pPr>
            <a:r>
              <a:rPr lang="fr-FR" sz="2000" dirty="0" smtClean="0">
                <a:solidFill>
                  <a:srgbClr val="7F7F7F"/>
                </a:solidFill>
                <a:latin typeface="Arial"/>
                <a:cs typeface="Arial"/>
              </a:rPr>
              <a:t>Nécessité d’une approche globale et progressive</a:t>
            </a:r>
          </a:p>
          <a:p>
            <a:pPr marL="1257300" lvl="2" indent="-342900" algn="just">
              <a:lnSpc>
                <a:spcPct val="120000"/>
              </a:lnSpc>
              <a:buFont typeface="Symbol"/>
              <a:buChar char="Þ"/>
            </a:pPr>
            <a:endParaRPr lang="fr-FR" sz="20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80010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3532" y="833406"/>
            <a:ext cx="836252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spc="200" dirty="0" smtClean="0">
                <a:solidFill>
                  <a:schemeClr val="bg1"/>
                </a:solidFill>
                <a:latin typeface="Arial"/>
                <a:cs typeface="Arial"/>
              </a:rPr>
              <a:t>Aménagement des centres-villes</a:t>
            </a:r>
            <a:endParaRPr lang="fr-FR" sz="2800" spc="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967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100" y="1973947"/>
            <a:ext cx="8089900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Dispositif </a:t>
            </a:r>
            <a:r>
              <a:rPr lang="fr-FR" b="1" u="sng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études globales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:</a:t>
            </a:r>
          </a:p>
          <a:p>
            <a:pPr marL="800100" lvl="1" indent="-3429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mener des études et définir une stratégie urbaine, dont un volet revitalisation économique et commerciale : </a:t>
            </a:r>
          </a:p>
          <a:p>
            <a:pPr marL="800100" lvl="1" indent="-3429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50% de subvention dans la limite de 60.000 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€ de coût total</a:t>
            </a:r>
          </a:p>
          <a:p>
            <a:pPr marL="800100" lvl="1" indent="-342900" algn="just">
              <a:lnSpc>
                <a:spcPct val="120000"/>
              </a:lnSpc>
              <a:buFont typeface="Arial" pitchFamily="34" charset="0"/>
              <a:buChar char="•"/>
            </a:pPr>
            <a:endParaRPr lang="fr-FR"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Dispositif de soutien à la </a:t>
            </a:r>
            <a:r>
              <a:rPr lang="fr-FR" b="1" u="sng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réhabilitation et à la création de logements locatifs dans les centres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: </a:t>
            </a:r>
          </a:p>
          <a:p>
            <a:pPr marL="800100" lvl="1" indent="-3429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dans les centres des villes moyennes et des bourgs structurants. Exclusion des communes limitrophes aux villes moyennes (concurrence)</a:t>
            </a:r>
          </a:p>
          <a:p>
            <a:pPr marL="800100" lvl="1" indent="-3429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150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€/m² plafonnés à 10 000 € de subvention par logement public ou privé (conventionné sans plafond de loyer social 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ou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atteinte de l’étiquette énergie C)</a:t>
            </a:r>
          </a:p>
          <a:p>
            <a:pPr marL="800100" lvl="1" indent="-342900" algn="just">
              <a:lnSpc>
                <a:spcPct val="120000"/>
              </a:lnSpc>
              <a:buFont typeface="Arial" pitchFamily="34" charset="0"/>
              <a:buChar char="•"/>
            </a:pPr>
            <a:endParaRPr lang="fr-FR"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 algn="just">
              <a:lnSpc>
                <a:spcPct val="120000"/>
              </a:lnSpc>
              <a:buFont typeface="Arial" pitchFamily="34" charset="0"/>
              <a:buChar char="•"/>
            </a:pPr>
            <a:endParaRPr lang="fr-FR" sz="20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342900" indent="-342900" algn="just">
              <a:lnSpc>
                <a:spcPct val="120000"/>
              </a:lnSpc>
              <a:buFont typeface="Arial" pitchFamily="34" charset="0"/>
              <a:buChar char="•"/>
            </a:pPr>
            <a:endParaRPr lang="fr-FR" sz="2000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3532" y="833406"/>
            <a:ext cx="836252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spc="200" dirty="0">
                <a:solidFill>
                  <a:schemeClr val="bg1"/>
                </a:solidFill>
                <a:latin typeface="Arial"/>
                <a:cs typeface="Arial"/>
              </a:rPr>
              <a:t>Aménagement des centres-villes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3532" y="1518017"/>
            <a:ext cx="836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pc="200" dirty="0" smtClean="0">
                <a:solidFill>
                  <a:srgbClr val="C00000"/>
                </a:solidFill>
                <a:latin typeface="Arial"/>
                <a:cs typeface="Arial"/>
              </a:rPr>
              <a:t>Nouveaux dispositifs (1/3)</a:t>
            </a:r>
            <a:endParaRPr lang="fr-FR" sz="2400" spc="200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699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100" y="1973947"/>
            <a:ext cx="8089900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Appel à Projets </a:t>
            </a:r>
            <a:r>
              <a:rPr lang="fr-FR" b="1" u="sng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« Villes Reconstruites »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:</a:t>
            </a:r>
          </a:p>
          <a:p>
            <a:pPr marL="342900" indent="-342900" algn="just">
              <a:lnSpc>
                <a:spcPct val="120000"/>
              </a:lnSpc>
              <a:buFont typeface="Arial" pitchFamily="34" charset="0"/>
              <a:buChar char="•"/>
            </a:pPr>
            <a:endParaRPr lang="fr-FR" b="1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800100" lvl="1" indent="-3429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Lancement au mois 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d’avril, réponses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attendues pour le 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1er septembre</a:t>
            </a:r>
          </a:p>
          <a:p>
            <a:pPr marL="800100" lvl="1" indent="-3429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Enveloppe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de 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10M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€</a:t>
            </a:r>
          </a:p>
          <a:p>
            <a:pPr marL="800100" lvl="1" indent="-342900" algn="just">
              <a:lnSpc>
                <a:spcPct val="120000"/>
              </a:lnSpc>
              <a:buFont typeface="Arial" pitchFamily="34" charset="0"/>
              <a:buChar char="•"/>
            </a:pPr>
            <a:endParaRPr lang="fr-FR" sz="1600" b="1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800100" lvl="1" indent="-3429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aciliter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 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réalisation de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projets dans les 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hyper-centres :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257300" lvl="2" indent="-3429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Requalification des parties communes et cœurs d’îlots du 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bâti privé 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50% de subvention)</a:t>
            </a:r>
          </a:p>
          <a:p>
            <a:pPr marL="1257300" lvl="2" indent="-3429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Réhabilitation 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d’équipements publics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emblématiques de l’architecture de la reconstruction (30% de subvention)</a:t>
            </a:r>
          </a:p>
          <a:p>
            <a:pPr marL="1257300" lvl="2" indent="-3429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Aménagements publics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(25% de subvention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1257300" lvl="2" indent="-342900" algn="just">
              <a:lnSpc>
                <a:spcPct val="120000"/>
              </a:lnSpc>
              <a:buFont typeface="Arial" pitchFamily="34" charset="0"/>
              <a:buChar char="•"/>
            </a:pPr>
            <a:endParaRPr lang="fr-FR"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800100" lvl="1" indent="-3429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16 villes moyennes sont concernées en plus de Caen, Rouen et Le Havre.</a:t>
            </a:r>
          </a:p>
          <a:p>
            <a:pPr marL="800100" lvl="1" indent="-342900" algn="just">
              <a:lnSpc>
                <a:spcPct val="120000"/>
              </a:lnSpc>
              <a:buFont typeface="Arial" pitchFamily="34" charset="0"/>
              <a:buChar char="•"/>
            </a:pPr>
            <a:endParaRPr lang="fr-FR"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endParaRPr lang="fr-FR" sz="20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342900" indent="-342900" algn="just">
              <a:lnSpc>
                <a:spcPct val="120000"/>
              </a:lnSpc>
              <a:buFont typeface="Arial" pitchFamily="34" charset="0"/>
              <a:buChar char="•"/>
            </a:pPr>
            <a:endParaRPr lang="fr-FR" sz="2000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3532" y="833406"/>
            <a:ext cx="836252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spc="200" dirty="0">
                <a:solidFill>
                  <a:schemeClr val="bg1"/>
                </a:solidFill>
                <a:latin typeface="Arial"/>
                <a:cs typeface="Arial"/>
              </a:rPr>
              <a:t>Aménagement des centres-villes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3532" y="1518017"/>
            <a:ext cx="836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pc="200" dirty="0" smtClean="0">
                <a:solidFill>
                  <a:srgbClr val="C00000"/>
                </a:solidFill>
                <a:latin typeface="Arial"/>
                <a:cs typeface="Arial"/>
              </a:rPr>
              <a:t>Nouveaux dispositifs (2/3)</a:t>
            </a:r>
            <a:endParaRPr lang="fr-FR" sz="2400" spc="200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922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100" y="1973947"/>
            <a:ext cx="80899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Nouvelle convention entre la Région et l’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Etablissement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Public Foncier de Normandie (2017-2021) :</a:t>
            </a:r>
          </a:p>
          <a:p>
            <a:pPr marL="800100" lvl="1" indent="-3429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100 M€ </a:t>
            </a:r>
          </a:p>
          <a:p>
            <a:pPr marL="800100" lvl="1" indent="-3429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Une prise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en charge par l’</a:t>
            </a:r>
            <a:r>
              <a:rPr lang="fr-FR" sz="1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EPF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Normandie et la Région de 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75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% pour les villes moyennes des coûts de démolition, dépollution de friches d’activité et équipements publics amiantés; </a:t>
            </a:r>
          </a:p>
          <a:p>
            <a:pPr marL="800100" lvl="1" indent="-3429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Des financements pour traiter (démolir ou réhabiliter) les îlots d’habitat dégradés et démolir des parcs de logements sociaux vacants et amiantés (hors </a:t>
            </a:r>
            <a:r>
              <a:rPr lang="fr-FR" sz="1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NPNRU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);</a:t>
            </a:r>
          </a:p>
          <a:p>
            <a:pPr marL="800100" lvl="1" indent="-3429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Une ouverture à l’expérimentation et à l’innovation pour traiter des cas complexes et créer de nouveaux outils permettant les mutations foncières dans les hyper-centres. Elles auront notamment pour objectif le maintien des commerces en centre-ville.</a:t>
            </a:r>
          </a:p>
          <a:p>
            <a:pPr marL="342900" indent="-342900" algn="just">
              <a:lnSpc>
                <a:spcPct val="120000"/>
              </a:lnSpc>
              <a:buFont typeface="Arial" pitchFamily="34" charset="0"/>
              <a:buChar char="•"/>
            </a:pPr>
            <a:endParaRPr lang="fr-FR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 algn="just">
              <a:lnSpc>
                <a:spcPct val="120000"/>
              </a:lnSpc>
              <a:buFont typeface="Arial" pitchFamily="34" charset="0"/>
              <a:buChar char="•"/>
            </a:pPr>
            <a:endParaRPr lang="fr-FR" b="1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endParaRPr lang="fr-FR" sz="20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342900" indent="-342900" algn="just">
              <a:lnSpc>
                <a:spcPct val="120000"/>
              </a:lnSpc>
              <a:buFont typeface="Arial" pitchFamily="34" charset="0"/>
              <a:buChar char="•"/>
            </a:pPr>
            <a:endParaRPr lang="fr-FR" sz="2000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3532" y="833406"/>
            <a:ext cx="836252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spc="200" dirty="0">
                <a:solidFill>
                  <a:schemeClr val="bg1"/>
                </a:solidFill>
                <a:latin typeface="Arial"/>
                <a:cs typeface="Arial"/>
              </a:rPr>
              <a:t>Aménagement des centres-villes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3532" y="1518017"/>
            <a:ext cx="836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pc="200" dirty="0" smtClean="0">
                <a:solidFill>
                  <a:srgbClr val="C00000"/>
                </a:solidFill>
                <a:latin typeface="Arial"/>
                <a:cs typeface="Arial"/>
              </a:rPr>
              <a:t>Nouveaux dispositifs (3/3)</a:t>
            </a:r>
            <a:endParaRPr lang="fr-FR" sz="2400" spc="200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82127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333</Words>
  <Application>Microsoft Office PowerPoint</Application>
  <PresentationFormat>Affichage à l'écran (4:3)</PresentationFormat>
  <Paragraphs>53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TRADEMARK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Ficheroulle</dc:creator>
  <cp:lastModifiedBy>ROBERGE Isabelle</cp:lastModifiedBy>
  <cp:revision>42</cp:revision>
  <dcterms:created xsi:type="dcterms:W3CDTF">2016-03-25T10:41:41Z</dcterms:created>
  <dcterms:modified xsi:type="dcterms:W3CDTF">2017-07-04T11:52:32Z</dcterms:modified>
</cp:coreProperties>
</file>