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handoutMasterIdLst>
    <p:handoutMasterId r:id="rId15"/>
  </p:handoutMasterIdLst>
  <p:sldIdLst>
    <p:sldId id="256" r:id="rId2"/>
    <p:sldId id="286" r:id="rId3"/>
    <p:sldId id="287" r:id="rId4"/>
    <p:sldId id="289" r:id="rId5"/>
    <p:sldId id="290" r:id="rId6"/>
    <p:sldId id="292" r:id="rId7"/>
    <p:sldId id="293" r:id="rId8"/>
    <p:sldId id="295" r:id="rId9"/>
    <p:sldId id="294" r:id="rId10"/>
    <p:sldId id="291" r:id="rId11"/>
    <p:sldId id="296" r:id="rId12"/>
    <p:sldId id="285" r:id="rId13"/>
  </p:sldIdLst>
  <p:sldSz cx="9144000" cy="6858000" type="screen4x3"/>
  <p:notesSz cx="6797675" cy="9872663"/>
  <p:defaultTextStyle>
    <a:defPPr>
      <a:defRPr lang="fr-FR"/>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78AE"/>
    <a:srgbClr val="B265E1"/>
    <a:srgbClr val="004494"/>
    <a:srgbClr val="3C003A"/>
    <a:srgbClr val="C78FE9"/>
    <a:srgbClr val="F1EA74"/>
    <a:srgbClr val="00ABA4"/>
    <a:srgbClr val="B00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80" d="100"/>
          <a:sy n="80" d="100"/>
        </p:scale>
        <p:origin x="-1002" y="552"/>
      </p:cViewPr>
      <p:guideLst>
        <p:guide orient="horz" pos="580"/>
        <p:guide orient="horz" pos="1718"/>
        <p:guide orient="horz" pos="278"/>
        <p:guide orient="horz" pos="3971"/>
        <p:guide pos="293"/>
        <p:guide pos="693"/>
      </p:guideLst>
    </p:cSldViewPr>
  </p:slideViewPr>
  <p:notesTextViewPr>
    <p:cViewPr>
      <p:scale>
        <a:sx n="100" d="100"/>
        <a:sy n="100" d="100"/>
      </p:scale>
      <p:origin x="0" y="0"/>
    </p:cViewPr>
  </p:notesTextViewPr>
  <p:notesViewPr>
    <p:cSldViewPr snapToGrid="0" showGuides="1">
      <p:cViewPr varScale="1">
        <p:scale>
          <a:sx n="75" d="100"/>
          <a:sy n="75" d="100"/>
        </p:scale>
        <p:origin x="-1680" y="-90"/>
      </p:cViewPr>
      <p:guideLst>
        <p:guide orient="horz" pos="311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1"/>
            <a:ext cx="2944958"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fr-FR"/>
          </a:p>
        </p:txBody>
      </p:sp>
      <p:sp>
        <p:nvSpPr>
          <p:cNvPr id="91139" name="Rectangle 3"/>
          <p:cNvSpPr>
            <a:spLocks noGrp="1" noChangeArrowheads="1"/>
          </p:cNvSpPr>
          <p:nvPr>
            <p:ph type="dt" sz="quarter" idx="1"/>
          </p:nvPr>
        </p:nvSpPr>
        <p:spPr bwMode="auto">
          <a:xfrm>
            <a:off x="3851098" y="1"/>
            <a:ext cx="2944958"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91140" name="Rectangle 4"/>
          <p:cNvSpPr>
            <a:spLocks noGrp="1" noChangeArrowheads="1"/>
          </p:cNvSpPr>
          <p:nvPr>
            <p:ph type="ftr" sz="quarter" idx="2"/>
          </p:nvPr>
        </p:nvSpPr>
        <p:spPr bwMode="auto">
          <a:xfrm>
            <a:off x="0" y="9376978"/>
            <a:ext cx="2944958"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fr-FR"/>
          </a:p>
        </p:txBody>
      </p:sp>
      <p:sp>
        <p:nvSpPr>
          <p:cNvPr id="91141" name="Rectangle 5"/>
          <p:cNvSpPr>
            <a:spLocks noGrp="1" noChangeArrowheads="1"/>
          </p:cNvSpPr>
          <p:nvPr>
            <p:ph type="sldNum" sz="quarter" idx="3"/>
          </p:nvPr>
        </p:nvSpPr>
        <p:spPr bwMode="auto">
          <a:xfrm>
            <a:off x="3851098" y="9376978"/>
            <a:ext cx="2944958"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E8C6A76-88D8-461C-ACD7-8CFEF130A848}" type="slidenum">
              <a:rPr lang="fr-FR"/>
              <a:pPr>
                <a:defRPr/>
              </a:pPr>
              <a:t>‹N°›</a:t>
            </a:fld>
            <a:endParaRPr lang="fr-FR"/>
          </a:p>
        </p:txBody>
      </p:sp>
    </p:spTree>
    <p:extLst>
      <p:ext uri="{BB962C8B-B14F-4D97-AF65-F5344CB8AC3E}">
        <p14:creationId xmlns:p14="http://schemas.microsoft.com/office/powerpoint/2010/main" val="126760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2944958"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fr-FR"/>
          </a:p>
        </p:txBody>
      </p:sp>
      <p:sp>
        <p:nvSpPr>
          <p:cNvPr id="16387" name="Rectangle 3"/>
          <p:cNvSpPr>
            <a:spLocks noGrp="1" noChangeArrowheads="1"/>
          </p:cNvSpPr>
          <p:nvPr>
            <p:ph type="dt" idx="1"/>
          </p:nvPr>
        </p:nvSpPr>
        <p:spPr bwMode="auto">
          <a:xfrm>
            <a:off x="3851098" y="1"/>
            <a:ext cx="2944958"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3316" name="Rectangle 4"/>
          <p:cNvSpPr>
            <a:spLocks noGrp="1" noRot="1" noChangeAspect="1" noChangeArrowheads="1" noTextEdit="1"/>
          </p:cNvSpPr>
          <p:nvPr>
            <p:ph type="sldImg" idx="2"/>
          </p:nvPr>
        </p:nvSpPr>
        <p:spPr bwMode="auto">
          <a:xfrm>
            <a:off x="930275" y="739775"/>
            <a:ext cx="49371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79606" y="4690069"/>
            <a:ext cx="5438464" cy="444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6390" name="Rectangle 6"/>
          <p:cNvSpPr>
            <a:spLocks noGrp="1" noChangeArrowheads="1"/>
          </p:cNvSpPr>
          <p:nvPr>
            <p:ph type="ftr" sz="quarter" idx="4"/>
          </p:nvPr>
        </p:nvSpPr>
        <p:spPr bwMode="auto">
          <a:xfrm>
            <a:off x="0" y="9376978"/>
            <a:ext cx="2944958"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fr-FR"/>
          </a:p>
        </p:txBody>
      </p:sp>
      <p:sp>
        <p:nvSpPr>
          <p:cNvPr id="16391" name="Rectangle 7"/>
          <p:cNvSpPr>
            <a:spLocks noGrp="1" noChangeArrowheads="1"/>
          </p:cNvSpPr>
          <p:nvPr>
            <p:ph type="sldNum" sz="quarter" idx="5"/>
          </p:nvPr>
        </p:nvSpPr>
        <p:spPr bwMode="auto">
          <a:xfrm>
            <a:off x="3851098" y="9376978"/>
            <a:ext cx="2944958"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BBBC8B5-89EE-4D5F-8413-3C7E09566E3B}" type="slidenum">
              <a:rPr lang="fr-FR"/>
              <a:pPr>
                <a:defRPr/>
              </a:pPr>
              <a:t>‹N°›</a:t>
            </a:fld>
            <a:endParaRPr lang="fr-FR"/>
          </a:p>
        </p:txBody>
      </p:sp>
    </p:spTree>
    <p:extLst>
      <p:ext uri="{BB962C8B-B14F-4D97-AF65-F5344CB8AC3E}">
        <p14:creationId xmlns:p14="http://schemas.microsoft.com/office/powerpoint/2010/main" val="4233412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4" name="Picture 434" descr="Imag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16602"/>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68"/>
          <p:cNvGrpSpPr>
            <a:grpSpLocks/>
          </p:cNvGrpSpPr>
          <p:nvPr userDrawn="1"/>
        </p:nvGrpSpPr>
        <p:grpSpPr bwMode="auto">
          <a:xfrm>
            <a:off x="7824788" y="1715040"/>
            <a:ext cx="1049337" cy="1065212"/>
            <a:chOff x="4622" y="2990"/>
            <a:chExt cx="1028" cy="1043"/>
          </a:xfrm>
          <a:solidFill>
            <a:schemeClr val="accent3"/>
          </a:solidFill>
        </p:grpSpPr>
        <p:sp>
          <p:nvSpPr>
            <p:cNvPr id="7" name="Freeform 326"/>
            <p:cNvSpPr>
              <a:spLocks/>
            </p:cNvSpPr>
            <p:nvPr/>
          </p:nvSpPr>
          <p:spPr bwMode="auto">
            <a:xfrm>
              <a:off x="4973" y="3185"/>
              <a:ext cx="5" cy="4"/>
            </a:xfrm>
            <a:custGeom>
              <a:avLst/>
              <a:gdLst>
                <a:gd name="T0" fmla="*/ 2 w 2"/>
                <a:gd name="T1" fmla="*/ 2 h 2"/>
                <a:gd name="T2" fmla="*/ 0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1" y="1"/>
                    <a:pt x="0" y="0"/>
                    <a:pt x="0" y="0"/>
                  </a:cubicBezTo>
                  <a:cubicBezTo>
                    <a:pt x="0" y="1"/>
                    <a:pt x="0" y="1"/>
                    <a:pt x="0" y="1"/>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8" name="Rectangle 327"/>
            <p:cNvSpPr>
              <a:spLocks noChangeArrowheads="1"/>
            </p:cNvSpPr>
            <p:nvPr/>
          </p:nvSpPr>
          <p:spPr bwMode="auto">
            <a:xfrm>
              <a:off x="4992" y="3177"/>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fr-FR"/>
            </a:p>
          </p:txBody>
        </p:sp>
        <p:sp>
          <p:nvSpPr>
            <p:cNvPr id="9" name="Freeform 328"/>
            <p:cNvSpPr>
              <a:spLocks/>
            </p:cNvSpPr>
            <p:nvPr/>
          </p:nvSpPr>
          <p:spPr bwMode="auto">
            <a:xfrm>
              <a:off x="4939" y="3187"/>
              <a:ext cx="47" cy="29"/>
            </a:xfrm>
            <a:custGeom>
              <a:avLst/>
              <a:gdLst>
                <a:gd name="T0" fmla="*/ 17 w 23"/>
                <a:gd name="T1" fmla="*/ 0 h 14"/>
                <a:gd name="T2" fmla="*/ 11 w 23"/>
                <a:gd name="T3" fmla="*/ 6 h 14"/>
                <a:gd name="T4" fmla="*/ 8 w 23"/>
                <a:gd name="T5" fmla="*/ 3 h 14"/>
                <a:gd name="T6" fmla="*/ 5 w 23"/>
                <a:gd name="T7" fmla="*/ 7 h 14"/>
                <a:gd name="T8" fmla="*/ 2 w 23"/>
                <a:gd name="T9" fmla="*/ 6 h 14"/>
                <a:gd name="T10" fmla="*/ 2 w 23"/>
                <a:gd name="T11" fmla="*/ 11 h 14"/>
                <a:gd name="T12" fmla="*/ 17 w 2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3" h="14">
                  <a:moveTo>
                    <a:pt x="17" y="0"/>
                  </a:moveTo>
                  <a:cubicBezTo>
                    <a:pt x="15" y="2"/>
                    <a:pt x="14" y="5"/>
                    <a:pt x="11" y="6"/>
                  </a:cubicBezTo>
                  <a:cubicBezTo>
                    <a:pt x="10" y="6"/>
                    <a:pt x="9" y="4"/>
                    <a:pt x="8" y="3"/>
                  </a:cubicBezTo>
                  <a:cubicBezTo>
                    <a:pt x="6" y="4"/>
                    <a:pt x="6" y="6"/>
                    <a:pt x="5" y="7"/>
                  </a:cubicBezTo>
                  <a:cubicBezTo>
                    <a:pt x="4" y="6"/>
                    <a:pt x="3" y="5"/>
                    <a:pt x="2" y="6"/>
                  </a:cubicBezTo>
                  <a:cubicBezTo>
                    <a:pt x="0" y="7"/>
                    <a:pt x="0" y="9"/>
                    <a:pt x="2" y="11"/>
                  </a:cubicBezTo>
                  <a:cubicBezTo>
                    <a:pt x="11" y="7"/>
                    <a:pt x="23" y="14"/>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0" name="Freeform 329"/>
            <p:cNvSpPr>
              <a:spLocks/>
            </p:cNvSpPr>
            <p:nvPr/>
          </p:nvSpPr>
          <p:spPr bwMode="auto">
            <a:xfrm>
              <a:off x="4978" y="3183"/>
              <a:ext cx="18" cy="8"/>
            </a:xfrm>
            <a:custGeom>
              <a:avLst/>
              <a:gdLst>
                <a:gd name="T0" fmla="*/ 9 w 9"/>
                <a:gd name="T1" fmla="*/ 4 h 4"/>
                <a:gd name="T2" fmla="*/ 4 w 9"/>
                <a:gd name="T3" fmla="*/ 0 h 4"/>
                <a:gd name="T4" fmla="*/ 0 w 9"/>
                <a:gd name="T5" fmla="*/ 3 h 4"/>
                <a:gd name="T6" fmla="*/ 9 w 9"/>
                <a:gd name="T7" fmla="*/ 4 h 4"/>
              </a:gdLst>
              <a:ahLst/>
              <a:cxnLst>
                <a:cxn ang="0">
                  <a:pos x="T0" y="T1"/>
                </a:cxn>
                <a:cxn ang="0">
                  <a:pos x="T2" y="T3"/>
                </a:cxn>
                <a:cxn ang="0">
                  <a:pos x="T4" y="T5"/>
                </a:cxn>
                <a:cxn ang="0">
                  <a:pos x="T6" y="T7"/>
                </a:cxn>
              </a:cxnLst>
              <a:rect l="0" t="0" r="r" b="b"/>
              <a:pathLst>
                <a:path w="9" h="4">
                  <a:moveTo>
                    <a:pt x="9" y="4"/>
                  </a:moveTo>
                  <a:cubicBezTo>
                    <a:pt x="4" y="0"/>
                    <a:pt x="4" y="0"/>
                    <a:pt x="4" y="0"/>
                  </a:cubicBezTo>
                  <a:cubicBezTo>
                    <a:pt x="3" y="0"/>
                    <a:pt x="1" y="1"/>
                    <a:pt x="0" y="3"/>
                  </a:cubicBezTo>
                  <a:cubicBezTo>
                    <a:pt x="3" y="4"/>
                    <a:pt x="6" y="4"/>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1" name="Freeform 330"/>
            <p:cNvSpPr>
              <a:spLocks/>
            </p:cNvSpPr>
            <p:nvPr/>
          </p:nvSpPr>
          <p:spPr bwMode="auto">
            <a:xfrm>
              <a:off x="4982" y="3774"/>
              <a:ext cx="43" cy="51"/>
            </a:xfrm>
            <a:custGeom>
              <a:avLst/>
              <a:gdLst>
                <a:gd name="T0" fmla="*/ 9 w 21"/>
                <a:gd name="T1" fmla="*/ 13 h 25"/>
                <a:gd name="T2" fmla="*/ 9 w 21"/>
                <a:gd name="T3" fmla="*/ 14 h 25"/>
                <a:gd name="T4" fmla="*/ 9 w 21"/>
                <a:gd name="T5" fmla="*/ 13 h 25"/>
                <a:gd name="T6" fmla="*/ 9 w 21"/>
                <a:gd name="T7" fmla="*/ 12 h 25"/>
                <a:gd name="T8" fmla="*/ 0 w 21"/>
                <a:gd name="T9" fmla="*/ 22 h 25"/>
                <a:gd name="T10" fmla="*/ 1 w 21"/>
                <a:gd name="T11" fmla="*/ 25 h 25"/>
                <a:gd name="T12" fmla="*/ 21 w 21"/>
                <a:gd name="T13" fmla="*/ 0 h 25"/>
                <a:gd name="T14" fmla="*/ 9 w 21"/>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9" y="13"/>
                  </a:moveTo>
                  <a:cubicBezTo>
                    <a:pt x="10" y="13"/>
                    <a:pt x="10" y="13"/>
                    <a:pt x="9" y="14"/>
                  </a:cubicBezTo>
                  <a:cubicBezTo>
                    <a:pt x="9" y="13"/>
                    <a:pt x="9" y="13"/>
                    <a:pt x="9" y="13"/>
                  </a:cubicBezTo>
                  <a:cubicBezTo>
                    <a:pt x="9" y="13"/>
                    <a:pt x="9" y="12"/>
                    <a:pt x="9" y="12"/>
                  </a:cubicBezTo>
                  <a:cubicBezTo>
                    <a:pt x="7" y="15"/>
                    <a:pt x="4" y="19"/>
                    <a:pt x="0" y="22"/>
                  </a:cubicBezTo>
                  <a:cubicBezTo>
                    <a:pt x="1" y="25"/>
                    <a:pt x="1" y="25"/>
                    <a:pt x="1" y="25"/>
                  </a:cubicBezTo>
                  <a:cubicBezTo>
                    <a:pt x="9" y="17"/>
                    <a:pt x="17" y="9"/>
                    <a:pt x="21" y="0"/>
                  </a:cubicBezTo>
                  <a:cubicBezTo>
                    <a:pt x="16" y="5"/>
                    <a:pt x="14" y="9"/>
                    <a:pt x="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2" name="Freeform 331"/>
            <p:cNvSpPr>
              <a:spLocks/>
            </p:cNvSpPr>
            <p:nvPr/>
          </p:nvSpPr>
          <p:spPr bwMode="auto">
            <a:xfrm>
              <a:off x="4988" y="3833"/>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3" name="Freeform 332"/>
            <p:cNvSpPr>
              <a:spLocks/>
            </p:cNvSpPr>
            <p:nvPr/>
          </p:nvSpPr>
          <p:spPr bwMode="auto">
            <a:xfrm>
              <a:off x="5243" y="3496"/>
              <a:ext cx="47" cy="60"/>
            </a:xfrm>
            <a:custGeom>
              <a:avLst/>
              <a:gdLst>
                <a:gd name="T0" fmla="*/ 12 w 23"/>
                <a:gd name="T1" fmla="*/ 17 h 29"/>
                <a:gd name="T2" fmla="*/ 23 w 23"/>
                <a:gd name="T3" fmla="*/ 0 h 29"/>
                <a:gd name="T4" fmla="*/ 0 w 23"/>
                <a:gd name="T5" fmla="*/ 29 h 29"/>
                <a:gd name="T6" fmla="*/ 12 w 23"/>
                <a:gd name="T7" fmla="*/ 17 h 29"/>
              </a:gdLst>
              <a:ahLst/>
              <a:cxnLst>
                <a:cxn ang="0">
                  <a:pos x="T0" y="T1"/>
                </a:cxn>
                <a:cxn ang="0">
                  <a:pos x="T2" y="T3"/>
                </a:cxn>
                <a:cxn ang="0">
                  <a:pos x="T4" y="T5"/>
                </a:cxn>
                <a:cxn ang="0">
                  <a:pos x="T6" y="T7"/>
                </a:cxn>
              </a:cxnLst>
              <a:rect l="0" t="0" r="r" b="b"/>
              <a:pathLst>
                <a:path w="23" h="29">
                  <a:moveTo>
                    <a:pt x="12" y="17"/>
                  </a:moveTo>
                  <a:cubicBezTo>
                    <a:pt x="17" y="12"/>
                    <a:pt x="20" y="6"/>
                    <a:pt x="23" y="0"/>
                  </a:cubicBezTo>
                  <a:cubicBezTo>
                    <a:pt x="14" y="10"/>
                    <a:pt x="5" y="20"/>
                    <a:pt x="0" y="29"/>
                  </a:cubicBezTo>
                  <a:lnTo>
                    <a:pt x="1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4" name="Freeform 333"/>
            <p:cNvSpPr>
              <a:spLocks/>
            </p:cNvSpPr>
            <p:nvPr/>
          </p:nvSpPr>
          <p:spPr bwMode="auto">
            <a:xfrm>
              <a:off x="5286" y="3449"/>
              <a:ext cx="23" cy="49"/>
            </a:xfrm>
            <a:custGeom>
              <a:avLst/>
              <a:gdLst>
                <a:gd name="T0" fmla="*/ 1 w 11"/>
                <a:gd name="T1" fmla="*/ 24 h 24"/>
                <a:gd name="T2" fmla="*/ 4 w 11"/>
                <a:gd name="T3" fmla="*/ 7 h 24"/>
                <a:gd name="T4" fmla="*/ 9 w 11"/>
                <a:gd name="T5" fmla="*/ 1 h 24"/>
                <a:gd name="T6" fmla="*/ 8 w 11"/>
                <a:gd name="T7" fmla="*/ 2 h 24"/>
                <a:gd name="T8" fmla="*/ 3 w 11"/>
                <a:gd name="T9" fmla="*/ 12 h 24"/>
                <a:gd name="T10" fmla="*/ 10 w 11"/>
                <a:gd name="T11" fmla="*/ 4 h 24"/>
                <a:gd name="T12" fmla="*/ 11 w 11"/>
                <a:gd name="T13" fmla="*/ 2 h 24"/>
                <a:gd name="T14" fmla="*/ 7 w 11"/>
                <a:gd name="T15" fmla="*/ 6 h 24"/>
                <a:gd name="T16" fmla="*/ 2 w 11"/>
                <a:gd name="T17" fmla="*/ 19 h 24"/>
                <a:gd name="T18" fmla="*/ 1 w 11"/>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4">
                  <a:moveTo>
                    <a:pt x="1" y="24"/>
                  </a:moveTo>
                  <a:cubicBezTo>
                    <a:pt x="0" y="18"/>
                    <a:pt x="2" y="11"/>
                    <a:pt x="4" y="7"/>
                  </a:cubicBezTo>
                  <a:cubicBezTo>
                    <a:pt x="6" y="5"/>
                    <a:pt x="7" y="3"/>
                    <a:pt x="9" y="1"/>
                  </a:cubicBezTo>
                  <a:cubicBezTo>
                    <a:pt x="11" y="0"/>
                    <a:pt x="9" y="2"/>
                    <a:pt x="8" y="2"/>
                  </a:cubicBezTo>
                  <a:cubicBezTo>
                    <a:pt x="6" y="5"/>
                    <a:pt x="4" y="9"/>
                    <a:pt x="3" y="12"/>
                  </a:cubicBezTo>
                  <a:cubicBezTo>
                    <a:pt x="10" y="4"/>
                    <a:pt x="10" y="4"/>
                    <a:pt x="10" y="4"/>
                  </a:cubicBezTo>
                  <a:cubicBezTo>
                    <a:pt x="11" y="2"/>
                    <a:pt x="11" y="2"/>
                    <a:pt x="11" y="2"/>
                  </a:cubicBezTo>
                  <a:cubicBezTo>
                    <a:pt x="11" y="3"/>
                    <a:pt x="8" y="5"/>
                    <a:pt x="7" y="6"/>
                  </a:cubicBezTo>
                  <a:cubicBezTo>
                    <a:pt x="5" y="10"/>
                    <a:pt x="3" y="14"/>
                    <a:pt x="2" y="19"/>
                  </a:cubicBezTo>
                  <a:lnTo>
                    <a:pt x="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5" name="Freeform 334"/>
            <p:cNvSpPr>
              <a:spLocks/>
            </p:cNvSpPr>
            <p:nvPr/>
          </p:nvSpPr>
          <p:spPr bwMode="auto">
            <a:xfrm>
              <a:off x="5290" y="3457"/>
              <a:ext cx="25" cy="39"/>
            </a:xfrm>
            <a:custGeom>
              <a:avLst/>
              <a:gdLst>
                <a:gd name="T0" fmla="*/ 12 w 12"/>
                <a:gd name="T1" fmla="*/ 0 h 19"/>
                <a:gd name="T2" fmla="*/ 0 w 12"/>
                <a:gd name="T3" fmla="*/ 19 h 19"/>
                <a:gd name="T4" fmla="*/ 12 w 12"/>
                <a:gd name="T5" fmla="*/ 0 h 19"/>
              </a:gdLst>
              <a:ahLst/>
              <a:cxnLst>
                <a:cxn ang="0">
                  <a:pos x="T0" y="T1"/>
                </a:cxn>
                <a:cxn ang="0">
                  <a:pos x="T2" y="T3"/>
                </a:cxn>
                <a:cxn ang="0">
                  <a:pos x="T4" y="T5"/>
                </a:cxn>
              </a:cxnLst>
              <a:rect l="0" t="0" r="r" b="b"/>
              <a:pathLst>
                <a:path w="12" h="19">
                  <a:moveTo>
                    <a:pt x="12" y="0"/>
                  </a:moveTo>
                  <a:cubicBezTo>
                    <a:pt x="6" y="6"/>
                    <a:pt x="3" y="12"/>
                    <a:pt x="0" y="19"/>
                  </a:cubicBezTo>
                  <a:cubicBezTo>
                    <a:pt x="4" y="13"/>
                    <a:pt x="8" y="7"/>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6" name="Freeform 335"/>
            <p:cNvSpPr>
              <a:spLocks/>
            </p:cNvSpPr>
            <p:nvPr/>
          </p:nvSpPr>
          <p:spPr bwMode="auto">
            <a:xfrm>
              <a:off x="5167" y="3768"/>
              <a:ext cx="27" cy="43"/>
            </a:xfrm>
            <a:custGeom>
              <a:avLst/>
              <a:gdLst>
                <a:gd name="T0" fmla="*/ 5 w 13"/>
                <a:gd name="T1" fmla="*/ 7 h 21"/>
                <a:gd name="T2" fmla="*/ 0 w 13"/>
                <a:gd name="T3" fmla="*/ 16 h 21"/>
                <a:gd name="T4" fmla="*/ 0 w 13"/>
                <a:gd name="T5" fmla="*/ 21 h 21"/>
                <a:gd name="T6" fmla="*/ 1 w 13"/>
                <a:gd name="T7" fmla="*/ 21 h 21"/>
                <a:gd name="T8" fmla="*/ 10 w 13"/>
                <a:gd name="T9" fmla="*/ 7 h 21"/>
                <a:gd name="T10" fmla="*/ 13 w 13"/>
                <a:gd name="T11" fmla="*/ 0 h 21"/>
                <a:gd name="T12" fmla="*/ 5 w 13"/>
                <a:gd name="T13" fmla="*/ 7 h 21"/>
              </a:gdLst>
              <a:ahLst/>
              <a:cxnLst>
                <a:cxn ang="0">
                  <a:pos x="T0" y="T1"/>
                </a:cxn>
                <a:cxn ang="0">
                  <a:pos x="T2" y="T3"/>
                </a:cxn>
                <a:cxn ang="0">
                  <a:pos x="T4" y="T5"/>
                </a:cxn>
                <a:cxn ang="0">
                  <a:pos x="T6" y="T7"/>
                </a:cxn>
                <a:cxn ang="0">
                  <a:pos x="T8" y="T9"/>
                </a:cxn>
                <a:cxn ang="0">
                  <a:pos x="T10" y="T11"/>
                </a:cxn>
                <a:cxn ang="0">
                  <a:pos x="T12" y="T13"/>
                </a:cxn>
              </a:cxnLst>
              <a:rect l="0" t="0" r="r" b="b"/>
              <a:pathLst>
                <a:path w="13" h="21">
                  <a:moveTo>
                    <a:pt x="5" y="7"/>
                  </a:moveTo>
                  <a:cubicBezTo>
                    <a:pt x="3" y="12"/>
                    <a:pt x="1" y="15"/>
                    <a:pt x="0" y="16"/>
                  </a:cubicBezTo>
                  <a:cubicBezTo>
                    <a:pt x="0" y="18"/>
                    <a:pt x="0" y="19"/>
                    <a:pt x="0" y="21"/>
                  </a:cubicBezTo>
                  <a:cubicBezTo>
                    <a:pt x="1" y="21"/>
                    <a:pt x="1" y="21"/>
                    <a:pt x="1" y="21"/>
                  </a:cubicBezTo>
                  <a:cubicBezTo>
                    <a:pt x="10" y="7"/>
                    <a:pt x="10" y="7"/>
                    <a:pt x="10" y="7"/>
                  </a:cubicBezTo>
                  <a:cubicBezTo>
                    <a:pt x="11" y="5"/>
                    <a:pt x="12" y="3"/>
                    <a:pt x="13" y="0"/>
                  </a:cubicBezTo>
                  <a:lnTo>
                    <a:pt x="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7" name="Freeform 336"/>
            <p:cNvSpPr>
              <a:spLocks/>
            </p:cNvSpPr>
            <p:nvPr/>
          </p:nvSpPr>
          <p:spPr bwMode="auto">
            <a:xfrm>
              <a:off x="5157" y="3778"/>
              <a:ext cx="10" cy="35"/>
            </a:xfrm>
            <a:custGeom>
              <a:avLst/>
              <a:gdLst>
                <a:gd name="T0" fmla="*/ 5 w 5"/>
                <a:gd name="T1" fmla="*/ 11 h 17"/>
                <a:gd name="T2" fmla="*/ 5 w 5"/>
                <a:gd name="T3" fmla="*/ 11 h 17"/>
              </a:gdLst>
              <a:ahLst/>
              <a:cxnLst>
                <a:cxn ang="0">
                  <a:pos x="T0" y="T1"/>
                </a:cxn>
                <a:cxn ang="0">
                  <a:pos x="T2" y="T3"/>
                </a:cxn>
              </a:cxnLst>
              <a:rect l="0" t="0" r="r" b="b"/>
              <a:pathLst>
                <a:path w="5" h="17">
                  <a:moveTo>
                    <a:pt x="5" y="11"/>
                  </a:moveTo>
                  <a:cubicBezTo>
                    <a:pt x="4" y="0"/>
                    <a:pt x="0" y="17"/>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8" name="Freeform 337"/>
            <p:cNvSpPr>
              <a:spLocks/>
            </p:cNvSpPr>
            <p:nvPr/>
          </p:nvSpPr>
          <p:spPr bwMode="auto">
            <a:xfrm>
              <a:off x="5150" y="367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9" name="Freeform 338"/>
            <p:cNvSpPr>
              <a:spLocks/>
            </p:cNvSpPr>
            <p:nvPr/>
          </p:nvSpPr>
          <p:spPr bwMode="auto">
            <a:xfrm>
              <a:off x="5259" y="3605"/>
              <a:ext cx="33" cy="41"/>
            </a:xfrm>
            <a:custGeom>
              <a:avLst/>
              <a:gdLst>
                <a:gd name="T0" fmla="*/ 9 w 16"/>
                <a:gd name="T1" fmla="*/ 10 h 20"/>
                <a:gd name="T2" fmla="*/ 0 w 16"/>
                <a:gd name="T3" fmla="*/ 20 h 20"/>
                <a:gd name="T4" fmla="*/ 16 w 16"/>
                <a:gd name="T5" fmla="*/ 0 h 20"/>
                <a:gd name="T6" fmla="*/ 13 w 16"/>
                <a:gd name="T7" fmla="*/ 2 h 20"/>
                <a:gd name="T8" fmla="*/ 9 w 16"/>
                <a:gd name="T9" fmla="*/ 10 h 20"/>
              </a:gdLst>
              <a:ahLst/>
              <a:cxnLst>
                <a:cxn ang="0">
                  <a:pos x="T0" y="T1"/>
                </a:cxn>
                <a:cxn ang="0">
                  <a:pos x="T2" y="T3"/>
                </a:cxn>
                <a:cxn ang="0">
                  <a:pos x="T4" y="T5"/>
                </a:cxn>
                <a:cxn ang="0">
                  <a:pos x="T6" y="T7"/>
                </a:cxn>
                <a:cxn ang="0">
                  <a:pos x="T8" y="T9"/>
                </a:cxn>
              </a:cxnLst>
              <a:rect l="0" t="0" r="r" b="b"/>
              <a:pathLst>
                <a:path w="16" h="20">
                  <a:moveTo>
                    <a:pt x="9" y="10"/>
                  </a:moveTo>
                  <a:cubicBezTo>
                    <a:pt x="6" y="13"/>
                    <a:pt x="3" y="17"/>
                    <a:pt x="0" y="20"/>
                  </a:cubicBezTo>
                  <a:cubicBezTo>
                    <a:pt x="6" y="14"/>
                    <a:pt x="12" y="7"/>
                    <a:pt x="16" y="0"/>
                  </a:cubicBezTo>
                  <a:cubicBezTo>
                    <a:pt x="16" y="1"/>
                    <a:pt x="14" y="1"/>
                    <a:pt x="13" y="2"/>
                  </a:cubicBezTo>
                  <a:cubicBezTo>
                    <a:pt x="13" y="4"/>
                    <a:pt x="11" y="8"/>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20" name="Freeform 339"/>
            <p:cNvSpPr>
              <a:spLocks noEditPoints="1"/>
            </p:cNvSpPr>
            <p:nvPr/>
          </p:nvSpPr>
          <p:spPr bwMode="auto">
            <a:xfrm>
              <a:off x="4965" y="3167"/>
              <a:ext cx="459" cy="675"/>
            </a:xfrm>
            <a:custGeom>
              <a:avLst/>
              <a:gdLst>
                <a:gd name="T0" fmla="*/ 135 w 223"/>
                <a:gd name="T1" fmla="*/ 197 h 328"/>
                <a:gd name="T2" fmla="*/ 171 w 223"/>
                <a:gd name="T3" fmla="*/ 146 h 328"/>
                <a:gd name="T4" fmla="*/ 158 w 223"/>
                <a:gd name="T5" fmla="*/ 156 h 328"/>
                <a:gd name="T6" fmla="*/ 139 w 223"/>
                <a:gd name="T7" fmla="*/ 157 h 328"/>
                <a:gd name="T8" fmla="*/ 83 w 223"/>
                <a:gd name="T9" fmla="*/ 112 h 328"/>
                <a:gd name="T10" fmla="*/ 16 w 223"/>
                <a:gd name="T11" fmla="*/ 59 h 328"/>
                <a:gd name="T12" fmla="*/ 3 w 223"/>
                <a:gd name="T13" fmla="*/ 27 h 328"/>
                <a:gd name="T14" fmla="*/ 15 w 223"/>
                <a:gd name="T15" fmla="*/ 14 h 328"/>
                <a:gd name="T16" fmla="*/ 17 w 223"/>
                <a:gd name="T17" fmla="*/ 14 h 328"/>
                <a:gd name="T18" fmla="*/ 24 w 223"/>
                <a:gd name="T19" fmla="*/ 9 h 328"/>
                <a:gd name="T20" fmla="*/ 28 w 223"/>
                <a:gd name="T21" fmla="*/ 9 h 328"/>
                <a:gd name="T22" fmla="*/ 34 w 223"/>
                <a:gd name="T23" fmla="*/ 4 h 328"/>
                <a:gd name="T24" fmla="*/ 93 w 223"/>
                <a:gd name="T25" fmla="*/ 43 h 328"/>
                <a:gd name="T26" fmla="*/ 112 w 223"/>
                <a:gd name="T27" fmla="*/ 61 h 328"/>
                <a:gd name="T28" fmla="*/ 194 w 223"/>
                <a:gd name="T29" fmla="*/ 123 h 328"/>
                <a:gd name="T30" fmla="*/ 219 w 223"/>
                <a:gd name="T31" fmla="*/ 169 h 328"/>
                <a:gd name="T32" fmla="*/ 189 w 223"/>
                <a:gd name="T33" fmla="*/ 119 h 328"/>
                <a:gd name="T34" fmla="*/ 217 w 223"/>
                <a:gd name="T35" fmla="*/ 158 h 328"/>
                <a:gd name="T36" fmla="*/ 201 w 223"/>
                <a:gd name="T37" fmla="*/ 194 h 328"/>
                <a:gd name="T38" fmla="*/ 171 w 223"/>
                <a:gd name="T39" fmla="*/ 230 h 328"/>
                <a:gd name="T40" fmla="*/ 104 w 223"/>
                <a:gd name="T41" fmla="*/ 313 h 328"/>
                <a:gd name="T42" fmla="*/ 142 w 223"/>
                <a:gd name="T43" fmla="*/ 262 h 328"/>
                <a:gd name="T44" fmla="*/ 108 w 223"/>
                <a:gd name="T45" fmla="*/ 299 h 328"/>
                <a:gd name="T46" fmla="*/ 135 w 223"/>
                <a:gd name="T47" fmla="*/ 267 h 328"/>
                <a:gd name="T48" fmla="*/ 117 w 223"/>
                <a:gd name="T49" fmla="*/ 288 h 328"/>
                <a:gd name="T50" fmla="*/ 106 w 223"/>
                <a:gd name="T51" fmla="*/ 279 h 328"/>
                <a:gd name="T52" fmla="*/ 88 w 223"/>
                <a:gd name="T53" fmla="*/ 288 h 328"/>
                <a:gd name="T54" fmla="*/ 112 w 223"/>
                <a:gd name="T55" fmla="*/ 253 h 328"/>
                <a:gd name="T56" fmla="*/ 130 w 223"/>
                <a:gd name="T57" fmla="*/ 215 h 328"/>
                <a:gd name="T58" fmla="*/ 148 w 223"/>
                <a:gd name="T59" fmla="*/ 190 h 328"/>
                <a:gd name="T60" fmla="*/ 148 w 223"/>
                <a:gd name="T61" fmla="*/ 190 h 328"/>
                <a:gd name="T62" fmla="*/ 130 w 223"/>
                <a:gd name="T63" fmla="*/ 214 h 328"/>
                <a:gd name="T64" fmla="*/ 88 w 223"/>
                <a:gd name="T65" fmla="*/ 262 h 328"/>
                <a:gd name="T66" fmla="*/ 83 w 223"/>
                <a:gd name="T67" fmla="*/ 266 h 328"/>
                <a:gd name="T68" fmla="*/ 76 w 223"/>
                <a:gd name="T69" fmla="*/ 278 h 328"/>
                <a:gd name="T70" fmla="*/ 46 w 223"/>
                <a:gd name="T71" fmla="*/ 300 h 328"/>
                <a:gd name="T72" fmla="*/ 26 w 223"/>
                <a:gd name="T73" fmla="*/ 322 h 328"/>
                <a:gd name="T74" fmla="*/ 60 w 223"/>
                <a:gd name="T75" fmla="*/ 275 h 328"/>
                <a:gd name="T76" fmla="*/ 31 w 223"/>
                <a:gd name="T77" fmla="*/ 32 h 328"/>
                <a:gd name="T78" fmla="*/ 31 w 223"/>
                <a:gd name="T79" fmla="*/ 32 h 328"/>
                <a:gd name="T80" fmla="*/ 27 w 223"/>
                <a:gd name="T81" fmla="*/ 34 h 328"/>
                <a:gd name="T82" fmla="*/ 62 w 223"/>
                <a:gd name="T83" fmla="*/ 84 h 328"/>
                <a:gd name="T84" fmla="*/ 155 w 223"/>
                <a:gd name="T85" fmla="*/ 142 h 328"/>
                <a:gd name="T86" fmla="*/ 134 w 223"/>
                <a:gd name="T87" fmla="*/ 133 h 328"/>
                <a:gd name="T88" fmla="*/ 101 w 223"/>
                <a:gd name="T89" fmla="*/ 111 h 328"/>
                <a:gd name="T90" fmla="*/ 75 w 223"/>
                <a:gd name="T91" fmla="*/ 95 h 328"/>
                <a:gd name="T92" fmla="*/ 99 w 223"/>
                <a:gd name="T93" fmla="*/ 112 h 328"/>
                <a:gd name="T94" fmla="*/ 177 w 223"/>
                <a:gd name="T95" fmla="*/ 158 h 328"/>
                <a:gd name="T96" fmla="*/ 208 w 223"/>
                <a:gd name="T97" fmla="*/ 140 h 328"/>
                <a:gd name="T98" fmla="*/ 152 w 223"/>
                <a:gd name="T99" fmla="*/ 111 h 328"/>
                <a:gd name="T100" fmla="*/ 216 w 223"/>
                <a:gd name="T101" fmla="*/ 166 h 328"/>
                <a:gd name="T102" fmla="*/ 150 w 223"/>
                <a:gd name="T103" fmla="*/ 253 h 328"/>
                <a:gd name="T104" fmla="*/ 114 w 223"/>
                <a:gd name="T105" fmla="*/ 260 h 328"/>
                <a:gd name="T106" fmla="*/ 126 w 223"/>
                <a:gd name="T107" fmla="*/ 255 h 328"/>
                <a:gd name="T108" fmla="*/ 131 w 223"/>
                <a:gd name="T109" fmla="*/ 250 h 328"/>
                <a:gd name="T110" fmla="*/ 171 w 223"/>
                <a:gd name="T111" fmla="*/ 19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3" h="328">
                  <a:moveTo>
                    <a:pt x="68" y="279"/>
                  </a:moveTo>
                  <a:cubicBezTo>
                    <a:pt x="76" y="269"/>
                    <a:pt x="83" y="259"/>
                    <a:pt x="90" y="249"/>
                  </a:cubicBezTo>
                  <a:cubicBezTo>
                    <a:pt x="108" y="232"/>
                    <a:pt x="124" y="216"/>
                    <a:pt x="135" y="197"/>
                  </a:cubicBezTo>
                  <a:cubicBezTo>
                    <a:pt x="139" y="188"/>
                    <a:pt x="148" y="179"/>
                    <a:pt x="156" y="169"/>
                  </a:cubicBezTo>
                  <a:cubicBezTo>
                    <a:pt x="160" y="164"/>
                    <a:pt x="164" y="159"/>
                    <a:pt x="167" y="154"/>
                  </a:cubicBezTo>
                  <a:cubicBezTo>
                    <a:pt x="169" y="151"/>
                    <a:pt x="170" y="149"/>
                    <a:pt x="171" y="146"/>
                  </a:cubicBezTo>
                  <a:cubicBezTo>
                    <a:pt x="175" y="141"/>
                    <a:pt x="165" y="148"/>
                    <a:pt x="163" y="152"/>
                  </a:cubicBezTo>
                  <a:cubicBezTo>
                    <a:pt x="165" y="147"/>
                    <a:pt x="167" y="143"/>
                    <a:pt x="170" y="141"/>
                  </a:cubicBezTo>
                  <a:cubicBezTo>
                    <a:pt x="165" y="144"/>
                    <a:pt x="161" y="149"/>
                    <a:pt x="158" y="156"/>
                  </a:cubicBezTo>
                  <a:cubicBezTo>
                    <a:pt x="155" y="165"/>
                    <a:pt x="166" y="181"/>
                    <a:pt x="165" y="178"/>
                  </a:cubicBezTo>
                  <a:cubicBezTo>
                    <a:pt x="156" y="171"/>
                    <a:pt x="156" y="171"/>
                    <a:pt x="156" y="171"/>
                  </a:cubicBezTo>
                  <a:cubicBezTo>
                    <a:pt x="139" y="157"/>
                    <a:pt x="139" y="157"/>
                    <a:pt x="139" y="157"/>
                  </a:cubicBezTo>
                  <a:cubicBezTo>
                    <a:pt x="127" y="148"/>
                    <a:pt x="115" y="138"/>
                    <a:pt x="104" y="127"/>
                  </a:cubicBezTo>
                  <a:cubicBezTo>
                    <a:pt x="101" y="124"/>
                    <a:pt x="96" y="124"/>
                    <a:pt x="93" y="121"/>
                  </a:cubicBezTo>
                  <a:cubicBezTo>
                    <a:pt x="83" y="112"/>
                    <a:pt x="83" y="112"/>
                    <a:pt x="83" y="112"/>
                  </a:cubicBezTo>
                  <a:cubicBezTo>
                    <a:pt x="82" y="112"/>
                    <a:pt x="82" y="112"/>
                    <a:pt x="82" y="112"/>
                  </a:cubicBezTo>
                  <a:cubicBezTo>
                    <a:pt x="68" y="100"/>
                    <a:pt x="53" y="89"/>
                    <a:pt x="37" y="78"/>
                  </a:cubicBezTo>
                  <a:cubicBezTo>
                    <a:pt x="29" y="72"/>
                    <a:pt x="23" y="66"/>
                    <a:pt x="16" y="59"/>
                  </a:cubicBezTo>
                  <a:cubicBezTo>
                    <a:pt x="14" y="57"/>
                    <a:pt x="16" y="55"/>
                    <a:pt x="15" y="53"/>
                  </a:cubicBezTo>
                  <a:cubicBezTo>
                    <a:pt x="11" y="44"/>
                    <a:pt x="8" y="37"/>
                    <a:pt x="1" y="29"/>
                  </a:cubicBezTo>
                  <a:cubicBezTo>
                    <a:pt x="1" y="29"/>
                    <a:pt x="2" y="27"/>
                    <a:pt x="3" y="27"/>
                  </a:cubicBezTo>
                  <a:cubicBezTo>
                    <a:pt x="1" y="26"/>
                    <a:pt x="0" y="25"/>
                    <a:pt x="0" y="24"/>
                  </a:cubicBezTo>
                  <a:cubicBezTo>
                    <a:pt x="9" y="21"/>
                    <a:pt x="21" y="27"/>
                    <a:pt x="15" y="14"/>
                  </a:cubicBezTo>
                  <a:cubicBezTo>
                    <a:pt x="15" y="14"/>
                    <a:pt x="15" y="14"/>
                    <a:pt x="15" y="14"/>
                  </a:cubicBezTo>
                  <a:cubicBezTo>
                    <a:pt x="17" y="14"/>
                    <a:pt x="17" y="14"/>
                    <a:pt x="17" y="14"/>
                  </a:cubicBezTo>
                  <a:cubicBezTo>
                    <a:pt x="17" y="14"/>
                    <a:pt x="17" y="14"/>
                    <a:pt x="17" y="14"/>
                  </a:cubicBezTo>
                  <a:cubicBezTo>
                    <a:pt x="17" y="14"/>
                    <a:pt x="17" y="14"/>
                    <a:pt x="17" y="14"/>
                  </a:cubicBezTo>
                  <a:cubicBezTo>
                    <a:pt x="20" y="16"/>
                    <a:pt x="23" y="16"/>
                    <a:pt x="26" y="15"/>
                  </a:cubicBezTo>
                  <a:cubicBezTo>
                    <a:pt x="21" y="11"/>
                    <a:pt x="21" y="11"/>
                    <a:pt x="21" y="11"/>
                  </a:cubicBezTo>
                  <a:cubicBezTo>
                    <a:pt x="22" y="10"/>
                    <a:pt x="23" y="10"/>
                    <a:pt x="24" y="9"/>
                  </a:cubicBezTo>
                  <a:cubicBezTo>
                    <a:pt x="25" y="9"/>
                    <a:pt x="25" y="9"/>
                    <a:pt x="25" y="9"/>
                  </a:cubicBezTo>
                  <a:cubicBezTo>
                    <a:pt x="25" y="9"/>
                    <a:pt x="26" y="10"/>
                    <a:pt x="26" y="10"/>
                  </a:cubicBezTo>
                  <a:cubicBezTo>
                    <a:pt x="28" y="9"/>
                    <a:pt x="28" y="9"/>
                    <a:pt x="28" y="9"/>
                  </a:cubicBezTo>
                  <a:cubicBezTo>
                    <a:pt x="34" y="10"/>
                    <a:pt x="41" y="14"/>
                    <a:pt x="42" y="11"/>
                  </a:cubicBezTo>
                  <a:cubicBezTo>
                    <a:pt x="42" y="9"/>
                    <a:pt x="38" y="7"/>
                    <a:pt x="34" y="5"/>
                  </a:cubicBezTo>
                  <a:cubicBezTo>
                    <a:pt x="34" y="4"/>
                    <a:pt x="34" y="4"/>
                    <a:pt x="34" y="4"/>
                  </a:cubicBezTo>
                  <a:cubicBezTo>
                    <a:pt x="39" y="7"/>
                    <a:pt x="38" y="0"/>
                    <a:pt x="41" y="1"/>
                  </a:cubicBezTo>
                  <a:cubicBezTo>
                    <a:pt x="44" y="5"/>
                    <a:pt x="48" y="7"/>
                    <a:pt x="52" y="10"/>
                  </a:cubicBezTo>
                  <a:cubicBezTo>
                    <a:pt x="66" y="23"/>
                    <a:pt x="78" y="33"/>
                    <a:pt x="93" y="43"/>
                  </a:cubicBezTo>
                  <a:cubicBezTo>
                    <a:pt x="95" y="44"/>
                    <a:pt x="95" y="44"/>
                    <a:pt x="95" y="44"/>
                  </a:cubicBezTo>
                  <a:cubicBezTo>
                    <a:pt x="102" y="50"/>
                    <a:pt x="108" y="55"/>
                    <a:pt x="114" y="62"/>
                  </a:cubicBezTo>
                  <a:cubicBezTo>
                    <a:pt x="112" y="61"/>
                    <a:pt x="112" y="61"/>
                    <a:pt x="112" y="61"/>
                  </a:cubicBezTo>
                  <a:cubicBezTo>
                    <a:pt x="117" y="67"/>
                    <a:pt x="122" y="71"/>
                    <a:pt x="128" y="75"/>
                  </a:cubicBezTo>
                  <a:cubicBezTo>
                    <a:pt x="143" y="84"/>
                    <a:pt x="158" y="94"/>
                    <a:pt x="172" y="105"/>
                  </a:cubicBezTo>
                  <a:cubicBezTo>
                    <a:pt x="179" y="111"/>
                    <a:pt x="187" y="117"/>
                    <a:pt x="194" y="123"/>
                  </a:cubicBezTo>
                  <a:cubicBezTo>
                    <a:pt x="206" y="132"/>
                    <a:pt x="206" y="132"/>
                    <a:pt x="206" y="132"/>
                  </a:cubicBezTo>
                  <a:cubicBezTo>
                    <a:pt x="206" y="131"/>
                    <a:pt x="212" y="137"/>
                    <a:pt x="216" y="144"/>
                  </a:cubicBezTo>
                  <a:cubicBezTo>
                    <a:pt x="220" y="151"/>
                    <a:pt x="221" y="160"/>
                    <a:pt x="219" y="169"/>
                  </a:cubicBezTo>
                  <a:cubicBezTo>
                    <a:pt x="223" y="155"/>
                    <a:pt x="215" y="140"/>
                    <a:pt x="207" y="134"/>
                  </a:cubicBezTo>
                  <a:cubicBezTo>
                    <a:pt x="204" y="132"/>
                    <a:pt x="200" y="129"/>
                    <a:pt x="197" y="127"/>
                  </a:cubicBezTo>
                  <a:cubicBezTo>
                    <a:pt x="194" y="124"/>
                    <a:pt x="192" y="122"/>
                    <a:pt x="189" y="119"/>
                  </a:cubicBezTo>
                  <a:cubicBezTo>
                    <a:pt x="192" y="122"/>
                    <a:pt x="194" y="124"/>
                    <a:pt x="197" y="127"/>
                  </a:cubicBezTo>
                  <a:cubicBezTo>
                    <a:pt x="205" y="134"/>
                    <a:pt x="205" y="134"/>
                    <a:pt x="205" y="134"/>
                  </a:cubicBezTo>
                  <a:cubicBezTo>
                    <a:pt x="207" y="135"/>
                    <a:pt x="218" y="148"/>
                    <a:pt x="217" y="158"/>
                  </a:cubicBezTo>
                  <a:cubicBezTo>
                    <a:pt x="218" y="168"/>
                    <a:pt x="211" y="180"/>
                    <a:pt x="207" y="184"/>
                  </a:cubicBezTo>
                  <a:cubicBezTo>
                    <a:pt x="205" y="187"/>
                    <a:pt x="204" y="190"/>
                    <a:pt x="203" y="193"/>
                  </a:cubicBezTo>
                  <a:cubicBezTo>
                    <a:pt x="202" y="193"/>
                    <a:pt x="201" y="193"/>
                    <a:pt x="201" y="194"/>
                  </a:cubicBezTo>
                  <a:cubicBezTo>
                    <a:pt x="195" y="199"/>
                    <a:pt x="188" y="204"/>
                    <a:pt x="185" y="211"/>
                  </a:cubicBezTo>
                  <a:cubicBezTo>
                    <a:pt x="186" y="211"/>
                    <a:pt x="183" y="214"/>
                    <a:pt x="185" y="214"/>
                  </a:cubicBezTo>
                  <a:cubicBezTo>
                    <a:pt x="181" y="219"/>
                    <a:pt x="175" y="224"/>
                    <a:pt x="171" y="230"/>
                  </a:cubicBezTo>
                  <a:cubicBezTo>
                    <a:pt x="169" y="233"/>
                    <a:pt x="167" y="236"/>
                    <a:pt x="167" y="239"/>
                  </a:cubicBezTo>
                  <a:cubicBezTo>
                    <a:pt x="151" y="259"/>
                    <a:pt x="136" y="278"/>
                    <a:pt x="119" y="299"/>
                  </a:cubicBezTo>
                  <a:cubicBezTo>
                    <a:pt x="115" y="304"/>
                    <a:pt x="109" y="309"/>
                    <a:pt x="104" y="313"/>
                  </a:cubicBezTo>
                  <a:cubicBezTo>
                    <a:pt x="110" y="305"/>
                    <a:pt x="116" y="296"/>
                    <a:pt x="122" y="288"/>
                  </a:cubicBezTo>
                  <a:cubicBezTo>
                    <a:pt x="130" y="282"/>
                    <a:pt x="137" y="276"/>
                    <a:pt x="140" y="267"/>
                  </a:cubicBezTo>
                  <a:cubicBezTo>
                    <a:pt x="142" y="262"/>
                    <a:pt x="142" y="262"/>
                    <a:pt x="142" y="262"/>
                  </a:cubicBezTo>
                  <a:cubicBezTo>
                    <a:pt x="135" y="271"/>
                    <a:pt x="129" y="279"/>
                    <a:pt x="122" y="288"/>
                  </a:cubicBezTo>
                  <a:cubicBezTo>
                    <a:pt x="117" y="292"/>
                    <a:pt x="113" y="295"/>
                    <a:pt x="108" y="299"/>
                  </a:cubicBezTo>
                  <a:cubicBezTo>
                    <a:pt x="108" y="299"/>
                    <a:pt x="108" y="299"/>
                    <a:pt x="108" y="299"/>
                  </a:cubicBezTo>
                  <a:cubicBezTo>
                    <a:pt x="117" y="288"/>
                    <a:pt x="117" y="288"/>
                    <a:pt x="117" y="288"/>
                  </a:cubicBezTo>
                  <a:cubicBezTo>
                    <a:pt x="124" y="282"/>
                    <a:pt x="130" y="276"/>
                    <a:pt x="133" y="269"/>
                  </a:cubicBezTo>
                  <a:cubicBezTo>
                    <a:pt x="135" y="267"/>
                    <a:pt x="135" y="267"/>
                    <a:pt x="135" y="267"/>
                  </a:cubicBezTo>
                  <a:cubicBezTo>
                    <a:pt x="137" y="261"/>
                    <a:pt x="137" y="261"/>
                    <a:pt x="137" y="261"/>
                  </a:cubicBezTo>
                  <a:cubicBezTo>
                    <a:pt x="124" y="278"/>
                    <a:pt x="124" y="278"/>
                    <a:pt x="124" y="278"/>
                  </a:cubicBezTo>
                  <a:cubicBezTo>
                    <a:pt x="117" y="288"/>
                    <a:pt x="117" y="288"/>
                    <a:pt x="117" y="288"/>
                  </a:cubicBezTo>
                  <a:cubicBezTo>
                    <a:pt x="111" y="292"/>
                    <a:pt x="111" y="292"/>
                    <a:pt x="111" y="292"/>
                  </a:cubicBezTo>
                  <a:cubicBezTo>
                    <a:pt x="111" y="291"/>
                    <a:pt x="111" y="291"/>
                    <a:pt x="111" y="291"/>
                  </a:cubicBezTo>
                  <a:cubicBezTo>
                    <a:pt x="112" y="289"/>
                    <a:pt x="111" y="278"/>
                    <a:pt x="106" y="279"/>
                  </a:cubicBezTo>
                  <a:cubicBezTo>
                    <a:pt x="94" y="291"/>
                    <a:pt x="78" y="310"/>
                    <a:pt x="77" y="310"/>
                  </a:cubicBezTo>
                  <a:cubicBezTo>
                    <a:pt x="74" y="308"/>
                    <a:pt x="94" y="285"/>
                    <a:pt x="92" y="285"/>
                  </a:cubicBezTo>
                  <a:cubicBezTo>
                    <a:pt x="88" y="288"/>
                    <a:pt x="88" y="288"/>
                    <a:pt x="88" y="288"/>
                  </a:cubicBezTo>
                  <a:cubicBezTo>
                    <a:pt x="90" y="283"/>
                    <a:pt x="90" y="283"/>
                    <a:pt x="90" y="283"/>
                  </a:cubicBezTo>
                  <a:cubicBezTo>
                    <a:pt x="92" y="280"/>
                    <a:pt x="96" y="278"/>
                    <a:pt x="97" y="275"/>
                  </a:cubicBezTo>
                  <a:cubicBezTo>
                    <a:pt x="100" y="266"/>
                    <a:pt x="107" y="261"/>
                    <a:pt x="112" y="253"/>
                  </a:cubicBezTo>
                  <a:cubicBezTo>
                    <a:pt x="115" y="247"/>
                    <a:pt x="118" y="240"/>
                    <a:pt x="121" y="233"/>
                  </a:cubicBezTo>
                  <a:cubicBezTo>
                    <a:pt x="120" y="232"/>
                    <a:pt x="123" y="230"/>
                    <a:pt x="121" y="230"/>
                  </a:cubicBezTo>
                  <a:cubicBezTo>
                    <a:pt x="126" y="225"/>
                    <a:pt x="131" y="220"/>
                    <a:pt x="130" y="215"/>
                  </a:cubicBezTo>
                  <a:cubicBezTo>
                    <a:pt x="130" y="215"/>
                    <a:pt x="130" y="215"/>
                    <a:pt x="130" y="215"/>
                  </a:cubicBezTo>
                  <a:cubicBezTo>
                    <a:pt x="131" y="215"/>
                    <a:pt x="131" y="214"/>
                    <a:pt x="131" y="213"/>
                  </a:cubicBezTo>
                  <a:cubicBezTo>
                    <a:pt x="140" y="207"/>
                    <a:pt x="142" y="198"/>
                    <a:pt x="148" y="190"/>
                  </a:cubicBezTo>
                  <a:cubicBezTo>
                    <a:pt x="150" y="187"/>
                    <a:pt x="152" y="184"/>
                    <a:pt x="155" y="182"/>
                  </a:cubicBezTo>
                  <a:cubicBezTo>
                    <a:pt x="153" y="184"/>
                    <a:pt x="150" y="185"/>
                    <a:pt x="149" y="188"/>
                  </a:cubicBezTo>
                  <a:cubicBezTo>
                    <a:pt x="148" y="190"/>
                    <a:pt x="148" y="190"/>
                    <a:pt x="148" y="190"/>
                  </a:cubicBezTo>
                  <a:cubicBezTo>
                    <a:pt x="142" y="196"/>
                    <a:pt x="137" y="203"/>
                    <a:pt x="132" y="210"/>
                  </a:cubicBezTo>
                  <a:cubicBezTo>
                    <a:pt x="132" y="211"/>
                    <a:pt x="132" y="212"/>
                    <a:pt x="131" y="213"/>
                  </a:cubicBezTo>
                  <a:cubicBezTo>
                    <a:pt x="130" y="214"/>
                    <a:pt x="130" y="214"/>
                    <a:pt x="130" y="214"/>
                  </a:cubicBezTo>
                  <a:cubicBezTo>
                    <a:pt x="130" y="215"/>
                    <a:pt x="130" y="215"/>
                    <a:pt x="130" y="215"/>
                  </a:cubicBezTo>
                  <a:cubicBezTo>
                    <a:pt x="126" y="222"/>
                    <a:pt x="120" y="229"/>
                    <a:pt x="116" y="235"/>
                  </a:cubicBezTo>
                  <a:cubicBezTo>
                    <a:pt x="109" y="246"/>
                    <a:pt x="98" y="254"/>
                    <a:pt x="88" y="262"/>
                  </a:cubicBezTo>
                  <a:cubicBezTo>
                    <a:pt x="99" y="246"/>
                    <a:pt x="99" y="246"/>
                    <a:pt x="99" y="246"/>
                  </a:cubicBezTo>
                  <a:cubicBezTo>
                    <a:pt x="94" y="252"/>
                    <a:pt x="90" y="258"/>
                    <a:pt x="85" y="264"/>
                  </a:cubicBezTo>
                  <a:cubicBezTo>
                    <a:pt x="83" y="266"/>
                    <a:pt x="83" y="266"/>
                    <a:pt x="83" y="266"/>
                  </a:cubicBezTo>
                  <a:cubicBezTo>
                    <a:pt x="78" y="271"/>
                    <a:pt x="78" y="271"/>
                    <a:pt x="78" y="271"/>
                  </a:cubicBezTo>
                  <a:cubicBezTo>
                    <a:pt x="83" y="267"/>
                    <a:pt x="83" y="267"/>
                    <a:pt x="83" y="267"/>
                  </a:cubicBezTo>
                  <a:cubicBezTo>
                    <a:pt x="76" y="278"/>
                    <a:pt x="76" y="278"/>
                    <a:pt x="76" y="278"/>
                  </a:cubicBezTo>
                  <a:cubicBezTo>
                    <a:pt x="61" y="296"/>
                    <a:pt x="45" y="313"/>
                    <a:pt x="27" y="328"/>
                  </a:cubicBezTo>
                  <a:cubicBezTo>
                    <a:pt x="26" y="325"/>
                    <a:pt x="26" y="325"/>
                    <a:pt x="26" y="325"/>
                  </a:cubicBezTo>
                  <a:cubicBezTo>
                    <a:pt x="34" y="317"/>
                    <a:pt x="42" y="310"/>
                    <a:pt x="46" y="300"/>
                  </a:cubicBezTo>
                  <a:cubicBezTo>
                    <a:pt x="41" y="305"/>
                    <a:pt x="39" y="309"/>
                    <a:pt x="35" y="313"/>
                  </a:cubicBezTo>
                  <a:cubicBezTo>
                    <a:pt x="34" y="313"/>
                    <a:pt x="34" y="312"/>
                    <a:pt x="34" y="312"/>
                  </a:cubicBezTo>
                  <a:cubicBezTo>
                    <a:pt x="32" y="315"/>
                    <a:pt x="29" y="319"/>
                    <a:pt x="26" y="322"/>
                  </a:cubicBezTo>
                  <a:cubicBezTo>
                    <a:pt x="25" y="314"/>
                    <a:pt x="25" y="314"/>
                    <a:pt x="25" y="314"/>
                  </a:cubicBezTo>
                  <a:cubicBezTo>
                    <a:pt x="26" y="312"/>
                    <a:pt x="28" y="309"/>
                    <a:pt x="30" y="306"/>
                  </a:cubicBezTo>
                  <a:cubicBezTo>
                    <a:pt x="40" y="295"/>
                    <a:pt x="51" y="286"/>
                    <a:pt x="60" y="275"/>
                  </a:cubicBezTo>
                  <a:cubicBezTo>
                    <a:pt x="70" y="267"/>
                    <a:pt x="80" y="258"/>
                    <a:pt x="90" y="249"/>
                  </a:cubicBezTo>
                  <a:cubicBezTo>
                    <a:pt x="82" y="259"/>
                    <a:pt x="74" y="269"/>
                    <a:pt x="68" y="279"/>
                  </a:cubicBezTo>
                  <a:close/>
                  <a:moveTo>
                    <a:pt x="31" y="32"/>
                  </a:moveTo>
                  <a:cubicBezTo>
                    <a:pt x="34" y="34"/>
                    <a:pt x="34" y="34"/>
                    <a:pt x="34" y="34"/>
                  </a:cubicBezTo>
                  <a:cubicBezTo>
                    <a:pt x="34" y="33"/>
                    <a:pt x="34" y="33"/>
                    <a:pt x="34" y="33"/>
                  </a:cubicBezTo>
                  <a:cubicBezTo>
                    <a:pt x="33" y="32"/>
                    <a:pt x="32" y="32"/>
                    <a:pt x="31" y="32"/>
                  </a:cubicBezTo>
                  <a:close/>
                  <a:moveTo>
                    <a:pt x="50" y="51"/>
                  </a:moveTo>
                  <a:cubicBezTo>
                    <a:pt x="45" y="45"/>
                    <a:pt x="36" y="39"/>
                    <a:pt x="28" y="33"/>
                  </a:cubicBezTo>
                  <a:cubicBezTo>
                    <a:pt x="27" y="34"/>
                    <a:pt x="27" y="34"/>
                    <a:pt x="27" y="34"/>
                  </a:cubicBezTo>
                  <a:cubicBezTo>
                    <a:pt x="33" y="40"/>
                    <a:pt x="42" y="45"/>
                    <a:pt x="50" y="51"/>
                  </a:cubicBezTo>
                  <a:close/>
                  <a:moveTo>
                    <a:pt x="62" y="84"/>
                  </a:moveTo>
                  <a:cubicBezTo>
                    <a:pt x="62" y="84"/>
                    <a:pt x="62" y="84"/>
                    <a:pt x="62" y="84"/>
                  </a:cubicBezTo>
                  <a:cubicBezTo>
                    <a:pt x="62" y="84"/>
                    <a:pt x="62" y="84"/>
                    <a:pt x="62" y="84"/>
                  </a:cubicBezTo>
                  <a:close/>
                  <a:moveTo>
                    <a:pt x="182" y="159"/>
                  </a:moveTo>
                  <a:cubicBezTo>
                    <a:pt x="173" y="156"/>
                    <a:pt x="165" y="148"/>
                    <a:pt x="155" y="142"/>
                  </a:cubicBezTo>
                  <a:cubicBezTo>
                    <a:pt x="152" y="139"/>
                    <a:pt x="148" y="139"/>
                    <a:pt x="144" y="136"/>
                  </a:cubicBezTo>
                  <a:cubicBezTo>
                    <a:pt x="140" y="133"/>
                    <a:pt x="136" y="132"/>
                    <a:pt x="132" y="129"/>
                  </a:cubicBezTo>
                  <a:cubicBezTo>
                    <a:pt x="134" y="133"/>
                    <a:pt x="134" y="133"/>
                    <a:pt x="134" y="133"/>
                  </a:cubicBezTo>
                  <a:cubicBezTo>
                    <a:pt x="128" y="127"/>
                    <a:pt x="122" y="127"/>
                    <a:pt x="117" y="121"/>
                  </a:cubicBezTo>
                  <a:cubicBezTo>
                    <a:pt x="116" y="121"/>
                    <a:pt x="114" y="122"/>
                    <a:pt x="114" y="121"/>
                  </a:cubicBezTo>
                  <a:cubicBezTo>
                    <a:pt x="109" y="118"/>
                    <a:pt x="106" y="113"/>
                    <a:pt x="101" y="111"/>
                  </a:cubicBezTo>
                  <a:cubicBezTo>
                    <a:pt x="96" y="107"/>
                    <a:pt x="92" y="104"/>
                    <a:pt x="88" y="102"/>
                  </a:cubicBezTo>
                  <a:cubicBezTo>
                    <a:pt x="87" y="101"/>
                    <a:pt x="84" y="101"/>
                    <a:pt x="81" y="100"/>
                  </a:cubicBezTo>
                  <a:cubicBezTo>
                    <a:pt x="75" y="95"/>
                    <a:pt x="75" y="95"/>
                    <a:pt x="75" y="95"/>
                  </a:cubicBezTo>
                  <a:cubicBezTo>
                    <a:pt x="74" y="96"/>
                    <a:pt x="74" y="96"/>
                    <a:pt x="74" y="96"/>
                  </a:cubicBezTo>
                  <a:cubicBezTo>
                    <a:pt x="76" y="97"/>
                    <a:pt x="78" y="99"/>
                    <a:pt x="80" y="100"/>
                  </a:cubicBezTo>
                  <a:cubicBezTo>
                    <a:pt x="86" y="103"/>
                    <a:pt x="93" y="108"/>
                    <a:pt x="99" y="112"/>
                  </a:cubicBezTo>
                  <a:cubicBezTo>
                    <a:pt x="112" y="122"/>
                    <a:pt x="126" y="131"/>
                    <a:pt x="140" y="139"/>
                  </a:cubicBezTo>
                  <a:cubicBezTo>
                    <a:pt x="143" y="141"/>
                    <a:pt x="147" y="142"/>
                    <a:pt x="150" y="144"/>
                  </a:cubicBezTo>
                  <a:cubicBezTo>
                    <a:pt x="160" y="148"/>
                    <a:pt x="169" y="157"/>
                    <a:pt x="177" y="158"/>
                  </a:cubicBezTo>
                  <a:cubicBezTo>
                    <a:pt x="179" y="158"/>
                    <a:pt x="181" y="159"/>
                    <a:pt x="182" y="159"/>
                  </a:cubicBezTo>
                  <a:close/>
                  <a:moveTo>
                    <a:pt x="216" y="166"/>
                  </a:moveTo>
                  <a:cubicBezTo>
                    <a:pt x="218" y="157"/>
                    <a:pt x="214" y="147"/>
                    <a:pt x="208" y="140"/>
                  </a:cubicBezTo>
                  <a:cubicBezTo>
                    <a:pt x="202" y="133"/>
                    <a:pt x="202" y="136"/>
                    <a:pt x="198" y="133"/>
                  </a:cubicBezTo>
                  <a:cubicBezTo>
                    <a:pt x="193" y="129"/>
                    <a:pt x="189" y="125"/>
                    <a:pt x="185" y="121"/>
                  </a:cubicBezTo>
                  <a:cubicBezTo>
                    <a:pt x="178" y="115"/>
                    <a:pt x="155" y="100"/>
                    <a:pt x="152" y="111"/>
                  </a:cubicBezTo>
                  <a:cubicBezTo>
                    <a:pt x="162" y="108"/>
                    <a:pt x="176" y="121"/>
                    <a:pt x="189" y="132"/>
                  </a:cubicBezTo>
                  <a:cubicBezTo>
                    <a:pt x="195" y="138"/>
                    <a:pt x="200" y="138"/>
                    <a:pt x="208" y="151"/>
                  </a:cubicBezTo>
                  <a:cubicBezTo>
                    <a:pt x="212" y="162"/>
                    <a:pt x="209" y="171"/>
                    <a:pt x="216" y="166"/>
                  </a:cubicBezTo>
                  <a:close/>
                  <a:moveTo>
                    <a:pt x="150" y="253"/>
                  </a:moveTo>
                  <a:cubicBezTo>
                    <a:pt x="153" y="249"/>
                    <a:pt x="155" y="245"/>
                    <a:pt x="159" y="241"/>
                  </a:cubicBezTo>
                  <a:lnTo>
                    <a:pt x="150" y="253"/>
                  </a:lnTo>
                  <a:close/>
                  <a:moveTo>
                    <a:pt x="165" y="196"/>
                  </a:moveTo>
                  <a:cubicBezTo>
                    <a:pt x="157" y="211"/>
                    <a:pt x="146" y="222"/>
                    <a:pt x="137" y="234"/>
                  </a:cubicBezTo>
                  <a:cubicBezTo>
                    <a:pt x="130" y="244"/>
                    <a:pt x="118" y="249"/>
                    <a:pt x="114" y="260"/>
                  </a:cubicBezTo>
                  <a:cubicBezTo>
                    <a:pt x="116" y="262"/>
                    <a:pt x="116" y="262"/>
                    <a:pt x="116" y="262"/>
                  </a:cubicBezTo>
                  <a:cubicBezTo>
                    <a:pt x="116" y="260"/>
                    <a:pt x="116" y="260"/>
                    <a:pt x="116" y="260"/>
                  </a:cubicBezTo>
                  <a:cubicBezTo>
                    <a:pt x="119" y="258"/>
                    <a:pt x="123" y="257"/>
                    <a:pt x="126" y="255"/>
                  </a:cubicBezTo>
                  <a:cubicBezTo>
                    <a:pt x="125" y="256"/>
                    <a:pt x="125" y="256"/>
                    <a:pt x="125" y="256"/>
                  </a:cubicBezTo>
                  <a:cubicBezTo>
                    <a:pt x="126" y="255"/>
                    <a:pt x="126" y="255"/>
                    <a:pt x="126" y="255"/>
                  </a:cubicBezTo>
                  <a:cubicBezTo>
                    <a:pt x="128" y="254"/>
                    <a:pt x="130" y="252"/>
                    <a:pt x="131" y="250"/>
                  </a:cubicBezTo>
                  <a:cubicBezTo>
                    <a:pt x="133" y="247"/>
                    <a:pt x="133" y="247"/>
                    <a:pt x="133" y="247"/>
                  </a:cubicBezTo>
                  <a:cubicBezTo>
                    <a:pt x="143" y="236"/>
                    <a:pt x="153" y="225"/>
                    <a:pt x="159" y="213"/>
                  </a:cubicBezTo>
                  <a:cubicBezTo>
                    <a:pt x="164" y="206"/>
                    <a:pt x="166" y="198"/>
                    <a:pt x="171" y="191"/>
                  </a:cubicBezTo>
                  <a:cubicBezTo>
                    <a:pt x="169" y="193"/>
                    <a:pt x="166" y="194"/>
                    <a:pt x="165"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21" name="Freeform 340"/>
            <p:cNvSpPr>
              <a:spLocks/>
            </p:cNvSpPr>
            <p:nvPr/>
          </p:nvSpPr>
          <p:spPr bwMode="auto">
            <a:xfrm>
              <a:off x="5023" y="3646"/>
              <a:ext cx="191" cy="214"/>
            </a:xfrm>
            <a:custGeom>
              <a:avLst/>
              <a:gdLst>
                <a:gd name="T0" fmla="*/ 57 w 93"/>
                <a:gd name="T1" fmla="*/ 33 h 104"/>
                <a:gd name="T2" fmla="*/ 48 w 93"/>
                <a:gd name="T3" fmla="*/ 45 h 104"/>
                <a:gd name="T4" fmla="*/ 41 w 93"/>
                <a:gd name="T5" fmla="*/ 55 h 104"/>
                <a:gd name="T6" fmla="*/ 0 w 93"/>
                <a:gd name="T7" fmla="*/ 98 h 104"/>
                <a:gd name="T8" fmla="*/ 5 w 93"/>
                <a:gd name="T9" fmla="*/ 104 h 104"/>
                <a:gd name="T10" fmla="*/ 52 w 93"/>
                <a:gd name="T11" fmla="*/ 60 h 104"/>
                <a:gd name="T12" fmla="*/ 52 w 93"/>
                <a:gd name="T13" fmla="*/ 60 h 104"/>
                <a:gd name="T14" fmla="*/ 74 w 93"/>
                <a:gd name="T15" fmla="*/ 31 h 104"/>
                <a:gd name="T16" fmla="*/ 93 w 93"/>
                <a:gd name="T17" fmla="*/ 0 h 104"/>
                <a:gd name="T18" fmla="*/ 57 w 93"/>
                <a:gd name="T19" fmla="*/ 3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04">
                  <a:moveTo>
                    <a:pt x="57" y="33"/>
                  </a:moveTo>
                  <a:cubicBezTo>
                    <a:pt x="48" y="45"/>
                    <a:pt x="48" y="45"/>
                    <a:pt x="48" y="45"/>
                  </a:cubicBezTo>
                  <a:cubicBezTo>
                    <a:pt x="41" y="55"/>
                    <a:pt x="41" y="55"/>
                    <a:pt x="41" y="55"/>
                  </a:cubicBezTo>
                  <a:cubicBezTo>
                    <a:pt x="30" y="70"/>
                    <a:pt x="13" y="84"/>
                    <a:pt x="0" y="98"/>
                  </a:cubicBezTo>
                  <a:cubicBezTo>
                    <a:pt x="1" y="101"/>
                    <a:pt x="3" y="102"/>
                    <a:pt x="5" y="104"/>
                  </a:cubicBezTo>
                  <a:cubicBezTo>
                    <a:pt x="22" y="91"/>
                    <a:pt x="36" y="74"/>
                    <a:pt x="52" y="60"/>
                  </a:cubicBezTo>
                  <a:cubicBezTo>
                    <a:pt x="52" y="60"/>
                    <a:pt x="52" y="60"/>
                    <a:pt x="52" y="60"/>
                  </a:cubicBezTo>
                  <a:cubicBezTo>
                    <a:pt x="56" y="50"/>
                    <a:pt x="68" y="41"/>
                    <a:pt x="74" y="31"/>
                  </a:cubicBezTo>
                  <a:cubicBezTo>
                    <a:pt x="79" y="20"/>
                    <a:pt x="87" y="11"/>
                    <a:pt x="93" y="0"/>
                  </a:cubicBezTo>
                  <a:cubicBezTo>
                    <a:pt x="80" y="11"/>
                    <a:pt x="70" y="23"/>
                    <a:pt x="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22" name="Freeform 341"/>
            <p:cNvSpPr>
              <a:spLocks/>
            </p:cNvSpPr>
            <p:nvPr/>
          </p:nvSpPr>
          <p:spPr bwMode="auto">
            <a:xfrm>
              <a:off x="5229" y="3473"/>
              <a:ext cx="63" cy="81"/>
            </a:xfrm>
            <a:custGeom>
              <a:avLst/>
              <a:gdLst>
                <a:gd name="T0" fmla="*/ 31 w 31"/>
                <a:gd name="T1" fmla="*/ 0 h 39"/>
                <a:gd name="T2" fmla="*/ 22 w 31"/>
                <a:gd name="T3" fmla="*/ 10 h 39"/>
                <a:gd name="T4" fmla="*/ 0 w 31"/>
                <a:gd name="T5" fmla="*/ 39 h 39"/>
                <a:gd name="T6" fmla="*/ 19 w 31"/>
                <a:gd name="T7" fmla="*/ 21 h 39"/>
                <a:gd name="T8" fmla="*/ 31 w 31"/>
                <a:gd name="T9" fmla="*/ 0 h 39"/>
              </a:gdLst>
              <a:ahLst/>
              <a:cxnLst>
                <a:cxn ang="0">
                  <a:pos x="T0" y="T1"/>
                </a:cxn>
                <a:cxn ang="0">
                  <a:pos x="T2" y="T3"/>
                </a:cxn>
                <a:cxn ang="0">
                  <a:pos x="T4" y="T5"/>
                </a:cxn>
                <a:cxn ang="0">
                  <a:pos x="T6" y="T7"/>
                </a:cxn>
                <a:cxn ang="0">
                  <a:pos x="T8" y="T9"/>
                </a:cxn>
              </a:cxnLst>
              <a:rect l="0" t="0" r="r" b="b"/>
              <a:pathLst>
                <a:path w="31" h="39">
                  <a:moveTo>
                    <a:pt x="31" y="0"/>
                  </a:moveTo>
                  <a:cubicBezTo>
                    <a:pt x="22" y="10"/>
                    <a:pt x="22" y="10"/>
                    <a:pt x="22" y="10"/>
                  </a:cubicBezTo>
                  <a:cubicBezTo>
                    <a:pt x="14" y="20"/>
                    <a:pt x="7" y="29"/>
                    <a:pt x="0" y="39"/>
                  </a:cubicBezTo>
                  <a:cubicBezTo>
                    <a:pt x="6" y="33"/>
                    <a:pt x="12" y="27"/>
                    <a:pt x="19" y="21"/>
                  </a:cubicBezTo>
                  <a:cubicBezTo>
                    <a:pt x="24" y="15"/>
                    <a:pt x="27" y="7"/>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23" name="Freeform 342"/>
            <p:cNvSpPr>
              <a:spLocks/>
            </p:cNvSpPr>
            <p:nvPr/>
          </p:nvSpPr>
          <p:spPr bwMode="auto">
            <a:xfrm>
              <a:off x="5089" y="3554"/>
              <a:ext cx="154" cy="166"/>
            </a:xfrm>
            <a:custGeom>
              <a:avLst/>
              <a:gdLst>
                <a:gd name="T0" fmla="*/ 63 w 75"/>
                <a:gd name="T1" fmla="*/ 8 h 81"/>
                <a:gd name="T2" fmla="*/ 68 w 75"/>
                <a:gd name="T3" fmla="*/ 0 h 81"/>
                <a:gd name="T4" fmla="*/ 42 w 75"/>
                <a:gd name="T5" fmla="*/ 27 h 81"/>
                <a:gd name="T6" fmla="*/ 4 w 75"/>
                <a:gd name="T7" fmla="*/ 75 h 81"/>
                <a:gd name="T8" fmla="*/ 0 w 75"/>
                <a:gd name="T9" fmla="*/ 81 h 81"/>
                <a:gd name="T10" fmla="*/ 74 w 75"/>
                <a:gd name="T11" fmla="*/ 2 h 81"/>
                <a:gd name="T12" fmla="*/ 75 w 75"/>
                <a:gd name="T13" fmla="*/ 1 h 81"/>
                <a:gd name="T14" fmla="*/ 43 w 75"/>
                <a:gd name="T15" fmla="*/ 33 h 81"/>
                <a:gd name="T16" fmla="*/ 63 w 75"/>
                <a:gd name="T17" fmla="*/ 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63" y="8"/>
                  </a:moveTo>
                  <a:cubicBezTo>
                    <a:pt x="68" y="0"/>
                    <a:pt x="68" y="0"/>
                    <a:pt x="68" y="0"/>
                  </a:cubicBezTo>
                  <a:cubicBezTo>
                    <a:pt x="59" y="9"/>
                    <a:pt x="51" y="18"/>
                    <a:pt x="42" y="27"/>
                  </a:cubicBezTo>
                  <a:cubicBezTo>
                    <a:pt x="30" y="43"/>
                    <a:pt x="16" y="58"/>
                    <a:pt x="4" y="75"/>
                  </a:cubicBezTo>
                  <a:cubicBezTo>
                    <a:pt x="0" y="81"/>
                    <a:pt x="0" y="81"/>
                    <a:pt x="0" y="81"/>
                  </a:cubicBezTo>
                  <a:cubicBezTo>
                    <a:pt x="28" y="56"/>
                    <a:pt x="57" y="31"/>
                    <a:pt x="74" y="2"/>
                  </a:cubicBezTo>
                  <a:cubicBezTo>
                    <a:pt x="75" y="1"/>
                    <a:pt x="75" y="1"/>
                    <a:pt x="75" y="1"/>
                  </a:cubicBezTo>
                  <a:cubicBezTo>
                    <a:pt x="64" y="11"/>
                    <a:pt x="54" y="22"/>
                    <a:pt x="43" y="33"/>
                  </a:cubicBezTo>
                  <a:cubicBezTo>
                    <a:pt x="50" y="25"/>
                    <a:pt x="57" y="17"/>
                    <a:pt x="6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24" name="Freeform 343"/>
            <p:cNvSpPr>
              <a:spLocks/>
            </p:cNvSpPr>
            <p:nvPr/>
          </p:nvSpPr>
          <p:spPr bwMode="auto">
            <a:xfrm>
              <a:off x="5136" y="3706"/>
              <a:ext cx="10" cy="10"/>
            </a:xfrm>
            <a:custGeom>
              <a:avLst/>
              <a:gdLst>
                <a:gd name="T0" fmla="*/ 10 w 10"/>
                <a:gd name="T1" fmla="*/ 0 h 10"/>
                <a:gd name="T2" fmla="*/ 4 w 10"/>
                <a:gd name="T3" fmla="*/ 4 h 10"/>
                <a:gd name="T4" fmla="*/ 0 w 10"/>
                <a:gd name="T5" fmla="*/ 10 h 10"/>
                <a:gd name="T6" fmla="*/ 4 w 10"/>
                <a:gd name="T7" fmla="*/ 8 h 10"/>
                <a:gd name="T8" fmla="*/ 10 w 10"/>
                <a:gd name="T9" fmla="*/ 0 h 10"/>
              </a:gdLst>
              <a:ahLst/>
              <a:cxnLst>
                <a:cxn ang="0">
                  <a:pos x="T0" y="T1"/>
                </a:cxn>
                <a:cxn ang="0">
                  <a:pos x="T2" y="T3"/>
                </a:cxn>
                <a:cxn ang="0">
                  <a:pos x="T4" y="T5"/>
                </a:cxn>
                <a:cxn ang="0">
                  <a:pos x="T6" y="T7"/>
                </a:cxn>
                <a:cxn ang="0">
                  <a:pos x="T8" y="T9"/>
                </a:cxn>
              </a:cxnLst>
              <a:rect l="0" t="0" r="r" b="b"/>
              <a:pathLst>
                <a:path w="10" h="10">
                  <a:moveTo>
                    <a:pt x="10" y="0"/>
                  </a:moveTo>
                  <a:lnTo>
                    <a:pt x="4" y="4"/>
                  </a:lnTo>
                  <a:lnTo>
                    <a:pt x="0" y="10"/>
                  </a:lnTo>
                  <a:lnTo>
                    <a:pt x="4" y="8"/>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25" name="Freeform 344"/>
            <p:cNvSpPr>
              <a:spLocks/>
            </p:cNvSpPr>
            <p:nvPr/>
          </p:nvSpPr>
          <p:spPr bwMode="auto">
            <a:xfrm>
              <a:off x="5224" y="3646"/>
              <a:ext cx="35" cy="45"/>
            </a:xfrm>
            <a:custGeom>
              <a:avLst/>
              <a:gdLst>
                <a:gd name="T0" fmla="*/ 0 w 17"/>
                <a:gd name="T1" fmla="*/ 22 h 22"/>
                <a:gd name="T2" fmla="*/ 0 w 17"/>
                <a:gd name="T3" fmla="*/ 22 h 22"/>
                <a:gd name="T4" fmla="*/ 7 w 17"/>
                <a:gd name="T5" fmla="*/ 14 h 22"/>
                <a:gd name="T6" fmla="*/ 17 w 17"/>
                <a:gd name="T7" fmla="*/ 0 h 22"/>
                <a:gd name="T8" fmla="*/ 0 w 17"/>
                <a:gd name="T9" fmla="*/ 22 h 22"/>
              </a:gdLst>
              <a:ahLst/>
              <a:cxnLst>
                <a:cxn ang="0">
                  <a:pos x="T0" y="T1"/>
                </a:cxn>
                <a:cxn ang="0">
                  <a:pos x="T2" y="T3"/>
                </a:cxn>
                <a:cxn ang="0">
                  <a:pos x="T4" y="T5"/>
                </a:cxn>
                <a:cxn ang="0">
                  <a:pos x="T6" y="T7"/>
                </a:cxn>
                <a:cxn ang="0">
                  <a:pos x="T8" y="T9"/>
                </a:cxn>
              </a:cxnLst>
              <a:rect l="0" t="0" r="r" b="b"/>
              <a:pathLst>
                <a:path w="17" h="22">
                  <a:moveTo>
                    <a:pt x="0" y="22"/>
                  </a:moveTo>
                  <a:cubicBezTo>
                    <a:pt x="0" y="22"/>
                    <a:pt x="0" y="22"/>
                    <a:pt x="0" y="22"/>
                  </a:cubicBezTo>
                  <a:cubicBezTo>
                    <a:pt x="7" y="14"/>
                    <a:pt x="7" y="14"/>
                    <a:pt x="7" y="14"/>
                  </a:cubicBezTo>
                  <a:cubicBezTo>
                    <a:pt x="10" y="9"/>
                    <a:pt x="13" y="5"/>
                    <a:pt x="17" y="0"/>
                  </a:cubicBezTo>
                  <a:cubicBezTo>
                    <a:pt x="10" y="8"/>
                    <a:pt x="3" y="15"/>
                    <a:pt x="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26" name="Freeform 345"/>
            <p:cNvSpPr>
              <a:spLocks/>
            </p:cNvSpPr>
            <p:nvPr/>
          </p:nvSpPr>
          <p:spPr bwMode="auto">
            <a:xfrm>
              <a:off x="5298" y="3665"/>
              <a:ext cx="9" cy="12"/>
            </a:xfrm>
            <a:custGeom>
              <a:avLst/>
              <a:gdLst>
                <a:gd name="T0" fmla="*/ 0 w 4"/>
                <a:gd name="T1" fmla="*/ 6 h 6"/>
                <a:gd name="T2" fmla="*/ 3 w 4"/>
                <a:gd name="T3" fmla="*/ 3 h 6"/>
                <a:gd name="T4" fmla="*/ 4 w 4"/>
                <a:gd name="T5" fmla="*/ 0 h 6"/>
                <a:gd name="T6" fmla="*/ 1 w 4"/>
                <a:gd name="T7" fmla="*/ 2 h 6"/>
                <a:gd name="T8" fmla="*/ 0 w 4"/>
                <a:gd name="T9" fmla="*/ 6 h 6"/>
              </a:gdLst>
              <a:ahLst/>
              <a:cxnLst>
                <a:cxn ang="0">
                  <a:pos x="T0" y="T1"/>
                </a:cxn>
                <a:cxn ang="0">
                  <a:pos x="T2" y="T3"/>
                </a:cxn>
                <a:cxn ang="0">
                  <a:pos x="T4" y="T5"/>
                </a:cxn>
                <a:cxn ang="0">
                  <a:pos x="T6" y="T7"/>
                </a:cxn>
                <a:cxn ang="0">
                  <a:pos x="T8" y="T9"/>
                </a:cxn>
              </a:cxnLst>
              <a:rect l="0" t="0" r="r" b="b"/>
              <a:pathLst>
                <a:path w="4" h="6">
                  <a:moveTo>
                    <a:pt x="0" y="6"/>
                  </a:moveTo>
                  <a:cubicBezTo>
                    <a:pt x="1" y="5"/>
                    <a:pt x="2" y="3"/>
                    <a:pt x="3" y="3"/>
                  </a:cubicBezTo>
                  <a:cubicBezTo>
                    <a:pt x="4" y="0"/>
                    <a:pt x="4" y="0"/>
                    <a:pt x="4" y="0"/>
                  </a:cubicBezTo>
                  <a:cubicBezTo>
                    <a:pt x="1" y="2"/>
                    <a:pt x="1" y="2"/>
                    <a:pt x="1" y="2"/>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27" name="Freeform 346"/>
            <p:cNvSpPr>
              <a:spLocks/>
            </p:cNvSpPr>
            <p:nvPr/>
          </p:nvSpPr>
          <p:spPr bwMode="auto">
            <a:xfrm>
              <a:off x="5307" y="3514"/>
              <a:ext cx="109" cy="151"/>
            </a:xfrm>
            <a:custGeom>
              <a:avLst/>
              <a:gdLst>
                <a:gd name="T0" fmla="*/ 37 w 53"/>
                <a:gd name="T1" fmla="*/ 24 h 73"/>
                <a:gd name="T2" fmla="*/ 1 w 53"/>
                <a:gd name="T3" fmla="*/ 70 h 73"/>
                <a:gd name="T4" fmla="*/ 0 w 53"/>
                <a:gd name="T5" fmla="*/ 73 h 73"/>
                <a:gd name="T6" fmla="*/ 24 w 53"/>
                <a:gd name="T7" fmla="*/ 45 h 73"/>
                <a:gd name="T8" fmla="*/ 28 w 53"/>
                <a:gd name="T9" fmla="*/ 37 h 73"/>
                <a:gd name="T10" fmla="*/ 38 w 53"/>
                <a:gd name="T11" fmla="*/ 25 h 73"/>
                <a:gd name="T12" fmla="*/ 53 w 53"/>
                <a:gd name="T13" fmla="*/ 0 h 73"/>
                <a:gd name="T14" fmla="*/ 42 w 53"/>
                <a:gd name="T15" fmla="*/ 18 h 73"/>
                <a:gd name="T16" fmla="*/ 38 w 53"/>
                <a:gd name="T17" fmla="*/ 24 h 73"/>
                <a:gd name="T18" fmla="*/ 37 w 53"/>
                <a:gd name="T19"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3">
                  <a:moveTo>
                    <a:pt x="37" y="24"/>
                  </a:moveTo>
                  <a:cubicBezTo>
                    <a:pt x="24" y="40"/>
                    <a:pt x="12" y="55"/>
                    <a:pt x="1" y="70"/>
                  </a:cubicBezTo>
                  <a:cubicBezTo>
                    <a:pt x="0" y="73"/>
                    <a:pt x="0" y="73"/>
                    <a:pt x="0" y="73"/>
                  </a:cubicBezTo>
                  <a:cubicBezTo>
                    <a:pt x="9" y="65"/>
                    <a:pt x="18" y="56"/>
                    <a:pt x="24" y="45"/>
                  </a:cubicBezTo>
                  <a:cubicBezTo>
                    <a:pt x="25" y="43"/>
                    <a:pt x="26" y="39"/>
                    <a:pt x="28" y="37"/>
                  </a:cubicBezTo>
                  <a:cubicBezTo>
                    <a:pt x="31" y="33"/>
                    <a:pt x="35" y="29"/>
                    <a:pt x="38" y="25"/>
                  </a:cubicBezTo>
                  <a:cubicBezTo>
                    <a:pt x="40" y="20"/>
                    <a:pt x="44" y="21"/>
                    <a:pt x="53" y="0"/>
                  </a:cubicBezTo>
                  <a:cubicBezTo>
                    <a:pt x="52" y="7"/>
                    <a:pt x="42" y="18"/>
                    <a:pt x="42" y="18"/>
                  </a:cubicBezTo>
                  <a:cubicBezTo>
                    <a:pt x="38" y="24"/>
                    <a:pt x="38" y="24"/>
                    <a:pt x="38" y="24"/>
                  </a:cubicBezTo>
                  <a:lnTo>
                    <a:pt x="3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28" name="Freeform 347"/>
            <p:cNvSpPr>
              <a:spLocks/>
            </p:cNvSpPr>
            <p:nvPr/>
          </p:nvSpPr>
          <p:spPr bwMode="auto">
            <a:xfrm>
              <a:off x="4780" y="3759"/>
              <a:ext cx="8" cy="9"/>
            </a:xfrm>
            <a:custGeom>
              <a:avLst/>
              <a:gdLst>
                <a:gd name="T0" fmla="*/ 0 w 4"/>
                <a:gd name="T1" fmla="*/ 0 h 4"/>
                <a:gd name="T2" fmla="*/ 4 w 4"/>
                <a:gd name="T3" fmla="*/ 4 h 4"/>
                <a:gd name="T4" fmla="*/ 4 w 4"/>
                <a:gd name="T5" fmla="*/ 3 h 4"/>
                <a:gd name="T6" fmla="*/ 0 w 4"/>
                <a:gd name="T7" fmla="*/ 0 h 4"/>
              </a:gdLst>
              <a:ahLst/>
              <a:cxnLst>
                <a:cxn ang="0">
                  <a:pos x="T0" y="T1"/>
                </a:cxn>
                <a:cxn ang="0">
                  <a:pos x="T2" y="T3"/>
                </a:cxn>
                <a:cxn ang="0">
                  <a:pos x="T4" y="T5"/>
                </a:cxn>
                <a:cxn ang="0">
                  <a:pos x="T6" y="T7"/>
                </a:cxn>
              </a:cxnLst>
              <a:rect l="0" t="0" r="r" b="b"/>
              <a:pathLst>
                <a:path w="4" h="4">
                  <a:moveTo>
                    <a:pt x="0" y="0"/>
                  </a:moveTo>
                  <a:cubicBezTo>
                    <a:pt x="2" y="2"/>
                    <a:pt x="4" y="4"/>
                    <a:pt x="4" y="4"/>
                  </a:cubicBezTo>
                  <a:cubicBezTo>
                    <a:pt x="4" y="3"/>
                    <a:pt x="4" y="3"/>
                    <a:pt x="4" y="3"/>
                  </a:cubicBezTo>
                  <a:cubicBezTo>
                    <a:pt x="3"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29" name="Freeform 348"/>
            <p:cNvSpPr>
              <a:spLocks/>
            </p:cNvSpPr>
            <p:nvPr/>
          </p:nvSpPr>
          <p:spPr bwMode="auto">
            <a:xfrm>
              <a:off x="4762" y="3759"/>
              <a:ext cx="2" cy="4"/>
            </a:xfrm>
            <a:custGeom>
              <a:avLst/>
              <a:gdLst>
                <a:gd name="T0" fmla="*/ 0 w 2"/>
                <a:gd name="T1" fmla="*/ 0 h 4"/>
                <a:gd name="T2" fmla="*/ 2 w 2"/>
                <a:gd name="T3" fmla="*/ 4 h 4"/>
                <a:gd name="T4" fmla="*/ 2 w 2"/>
                <a:gd name="T5" fmla="*/ 2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30" name="Freeform 349"/>
            <p:cNvSpPr>
              <a:spLocks/>
            </p:cNvSpPr>
            <p:nvPr/>
          </p:nvSpPr>
          <p:spPr bwMode="auto">
            <a:xfrm>
              <a:off x="4753" y="3704"/>
              <a:ext cx="83" cy="74"/>
            </a:xfrm>
            <a:custGeom>
              <a:avLst/>
              <a:gdLst>
                <a:gd name="T0" fmla="*/ 17 w 40"/>
                <a:gd name="T1" fmla="*/ 30 h 36"/>
                <a:gd name="T2" fmla="*/ 23 w 40"/>
                <a:gd name="T3" fmla="*/ 26 h 36"/>
                <a:gd name="T4" fmla="*/ 30 w 40"/>
                <a:gd name="T5" fmla="*/ 34 h 36"/>
                <a:gd name="T6" fmla="*/ 33 w 40"/>
                <a:gd name="T7" fmla="*/ 32 h 36"/>
                <a:gd name="T8" fmla="*/ 37 w 40"/>
                <a:gd name="T9" fmla="*/ 35 h 36"/>
                <a:gd name="T10" fmla="*/ 35 w 40"/>
                <a:gd name="T11" fmla="*/ 28 h 36"/>
                <a:gd name="T12" fmla="*/ 17 w 40"/>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40" h="36">
                  <a:moveTo>
                    <a:pt x="17" y="30"/>
                  </a:moveTo>
                  <a:cubicBezTo>
                    <a:pt x="19" y="28"/>
                    <a:pt x="19" y="25"/>
                    <a:pt x="23" y="26"/>
                  </a:cubicBezTo>
                  <a:cubicBezTo>
                    <a:pt x="25" y="28"/>
                    <a:pt x="28" y="32"/>
                    <a:pt x="30" y="34"/>
                  </a:cubicBezTo>
                  <a:cubicBezTo>
                    <a:pt x="33" y="36"/>
                    <a:pt x="32" y="32"/>
                    <a:pt x="33" y="32"/>
                  </a:cubicBezTo>
                  <a:cubicBezTo>
                    <a:pt x="35" y="34"/>
                    <a:pt x="37" y="36"/>
                    <a:pt x="37" y="35"/>
                  </a:cubicBezTo>
                  <a:cubicBezTo>
                    <a:pt x="40" y="35"/>
                    <a:pt x="39" y="32"/>
                    <a:pt x="35" y="28"/>
                  </a:cubicBezTo>
                  <a:cubicBezTo>
                    <a:pt x="21" y="25"/>
                    <a:pt x="0" y="0"/>
                    <a:pt x="1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31" name="Freeform 350"/>
            <p:cNvSpPr>
              <a:spLocks/>
            </p:cNvSpPr>
            <p:nvPr/>
          </p:nvSpPr>
          <p:spPr bwMode="auto">
            <a:xfrm>
              <a:off x="4749" y="3733"/>
              <a:ext cx="31" cy="30"/>
            </a:xfrm>
            <a:custGeom>
              <a:avLst/>
              <a:gdLst>
                <a:gd name="T0" fmla="*/ 0 w 15"/>
                <a:gd name="T1" fmla="*/ 0 h 15"/>
                <a:gd name="T2" fmla="*/ 10 w 15"/>
                <a:gd name="T3" fmla="*/ 13 h 15"/>
                <a:gd name="T4" fmla="*/ 15 w 15"/>
                <a:gd name="T5" fmla="*/ 12 h 15"/>
                <a:gd name="T6" fmla="*/ 0 w 15"/>
                <a:gd name="T7" fmla="*/ 0 h 15"/>
              </a:gdLst>
              <a:ahLst/>
              <a:cxnLst>
                <a:cxn ang="0">
                  <a:pos x="T0" y="T1"/>
                </a:cxn>
                <a:cxn ang="0">
                  <a:pos x="T2" y="T3"/>
                </a:cxn>
                <a:cxn ang="0">
                  <a:pos x="T4" y="T5"/>
                </a:cxn>
                <a:cxn ang="0">
                  <a:pos x="T6" y="T7"/>
                </a:cxn>
              </a:cxnLst>
              <a:rect l="0" t="0" r="r" b="b"/>
              <a:pathLst>
                <a:path w="15" h="15">
                  <a:moveTo>
                    <a:pt x="0" y="0"/>
                  </a:moveTo>
                  <a:cubicBezTo>
                    <a:pt x="10" y="13"/>
                    <a:pt x="10" y="13"/>
                    <a:pt x="10" y="13"/>
                  </a:cubicBezTo>
                  <a:cubicBezTo>
                    <a:pt x="12" y="14"/>
                    <a:pt x="15" y="15"/>
                    <a:pt x="15" y="12"/>
                  </a:cubicBezTo>
                  <a:cubicBezTo>
                    <a:pt x="9" y="6"/>
                    <a:pt x="5"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32" name="Freeform 351"/>
            <p:cNvSpPr>
              <a:spLocks/>
            </p:cNvSpPr>
            <p:nvPr/>
          </p:nvSpPr>
          <p:spPr bwMode="auto">
            <a:xfrm>
              <a:off x="4807" y="3817"/>
              <a:ext cx="150" cy="86"/>
            </a:xfrm>
            <a:custGeom>
              <a:avLst/>
              <a:gdLst>
                <a:gd name="T0" fmla="*/ 32 w 73"/>
                <a:gd name="T1" fmla="*/ 22 h 42"/>
                <a:gd name="T2" fmla="*/ 29 w 73"/>
                <a:gd name="T3" fmla="*/ 21 h 42"/>
                <a:gd name="T4" fmla="*/ 32 w 73"/>
                <a:gd name="T5" fmla="*/ 22 h 42"/>
                <a:gd name="T6" fmla="*/ 33 w 73"/>
                <a:gd name="T7" fmla="*/ 22 h 42"/>
                <a:gd name="T8" fmla="*/ 4 w 73"/>
                <a:gd name="T9" fmla="*/ 1 h 42"/>
                <a:gd name="T10" fmla="*/ 0 w 73"/>
                <a:gd name="T11" fmla="*/ 0 h 42"/>
                <a:gd name="T12" fmla="*/ 73 w 73"/>
                <a:gd name="T13" fmla="*/ 42 h 42"/>
                <a:gd name="T14" fmla="*/ 32 w 73"/>
                <a:gd name="T15" fmla="*/ 2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42">
                  <a:moveTo>
                    <a:pt x="32" y="22"/>
                  </a:moveTo>
                  <a:cubicBezTo>
                    <a:pt x="31" y="23"/>
                    <a:pt x="31" y="23"/>
                    <a:pt x="29" y="21"/>
                  </a:cubicBezTo>
                  <a:cubicBezTo>
                    <a:pt x="32" y="22"/>
                    <a:pt x="32" y="22"/>
                    <a:pt x="32" y="22"/>
                  </a:cubicBezTo>
                  <a:cubicBezTo>
                    <a:pt x="32" y="22"/>
                    <a:pt x="32" y="21"/>
                    <a:pt x="33" y="22"/>
                  </a:cubicBezTo>
                  <a:cubicBezTo>
                    <a:pt x="24" y="16"/>
                    <a:pt x="13" y="10"/>
                    <a:pt x="4" y="1"/>
                  </a:cubicBezTo>
                  <a:cubicBezTo>
                    <a:pt x="0" y="0"/>
                    <a:pt x="0" y="0"/>
                    <a:pt x="0" y="0"/>
                  </a:cubicBezTo>
                  <a:cubicBezTo>
                    <a:pt x="22" y="21"/>
                    <a:pt x="49" y="37"/>
                    <a:pt x="73" y="42"/>
                  </a:cubicBezTo>
                  <a:cubicBezTo>
                    <a:pt x="57" y="36"/>
                    <a:pt x="46" y="31"/>
                    <a:pt x="3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33" name="Freeform 352"/>
            <p:cNvSpPr>
              <a:spLocks/>
            </p:cNvSpPr>
            <p:nvPr/>
          </p:nvSpPr>
          <p:spPr bwMode="auto">
            <a:xfrm>
              <a:off x="4792" y="381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0" y="0"/>
                    <a:pt x="0" y="0"/>
                    <a:pt x="0" y="0"/>
                  </a:cubicBezTo>
                  <a:cubicBezTo>
                    <a:pt x="1"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34" name="Freeform 353"/>
            <p:cNvSpPr>
              <a:spLocks/>
            </p:cNvSpPr>
            <p:nvPr/>
          </p:nvSpPr>
          <p:spPr bwMode="auto">
            <a:xfrm>
              <a:off x="5494" y="3327"/>
              <a:ext cx="45" cy="185"/>
            </a:xfrm>
            <a:custGeom>
              <a:avLst/>
              <a:gdLst>
                <a:gd name="T0" fmla="*/ 18 w 22"/>
                <a:gd name="T1" fmla="*/ 45 h 90"/>
                <a:gd name="T2" fmla="*/ 0 w 22"/>
                <a:gd name="T3" fmla="*/ 0 h 90"/>
                <a:gd name="T4" fmla="*/ 21 w 22"/>
                <a:gd name="T5" fmla="*/ 90 h 90"/>
                <a:gd name="T6" fmla="*/ 18 w 22"/>
                <a:gd name="T7" fmla="*/ 45 h 90"/>
              </a:gdLst>
              <a:ahLst/>
              <a:cxnLst>
                <a:cxn ang="0">
                  <a:pos x="T0" y="T1"/>
                </a:cxn>
                <a:cxn ang="0">
                  <a:pos x="T2" y="T3"/>
                </a:cxn>
                <a:cxn ang="0">
                  <a:pos x="T4" y="T5"/>
                </a:cxn>
                <a:cxn ang="0">
                  <a:pos x="T6" y="T7"/>
                </a:cxn>
              </a:cxnLst>
              <a:rect l="0" t="0" r="r" b="b"/>
              <a:pathLst>
                <a:path w="22" h="90">
                  <a:moveTo>
                    <a:pt x="18" y="45"/>
                  </a:moveTo>
                  <a:cubicBezTo>
                    <a:pt x="15" y="28"/>
                    <a:pt x="8" y="13"/>
                    <a:pt x="0" y="0"/>
                  </a:cubicBezTo>
                  <a:cubicBezTo>
                    <a:pt x="15" y="29"/>
                    <a:pt x="20" y="64"/>
                    <a:pt x="21" y="90"/>
                  </a:cubicBezTo>
                  <a:cubicBezTo>
                    <a:pt x="22" y="75"/>
                    <a:pt x="21" y="60"/>
                    <a:pt x="18"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35" name="Freeform 354"/>
            <p:cNvSpPr>
              <a:spLocks/>
            </p:cNvSpPr>
            <p:nvPr/>
          </p:nvSpPr>
          <p:spPr bwMode="auto">
            <a:xfrm>
              <a:off x="5391" y="3210"/>
              <a:ext cx="72" cy="86"/>
            </a:xfrm>
            <a:custGeom>
              <a:avLst/>
              <a:gdLst>
                <a:gd name="T0" fmla="*/ 0 w 35"/>
                <a:gd name="T1" fmla="*/ 0 h 42"/>
                <a:gd name="T2" fmla="*/ 35 w 35"/>
                <a:gd name="T3" fmla="*/ 42 h 42"/>
                <a:gd name="T4" fmla="*/ 4 w 35"/>
                <a:gd name="T5" fmla="*/ 3 h 42"/>
                <a:gd name="T6" fmla="*/ 0 w 35"/>
                <a:gd name="T7" fmla="*/ 0 h 42"/>
              </a:gdLst>
              <a:ahLst/>
              <a:cxnLst>
                <a:cxn ang="0">
                  <a:pos x="T0" y="T1"/>
                </a:cxn>
                <a:cxn ang="0">
                  <a:pos x="T2" y="T3"/>
                </a:cxn>
                <a:cxn ang="0">
                  <a:pos x="T4" y="T5"/>
                </a:cxn>
                <a:cxn ang="0">
                  <a:pos x="T6" y="T7"/>
                </a:cxn>
              </a:cxnLst>
              <a:rect l="0" t="0" r="r" b="b"/>
              <a:pathLst>
                <a:path w="35" h="42">
                  <a:moveTo>
                    <a:pt x="0" y="0"/>
                  </a:moveTo>
                  <a:cubicBezTo>
                    <a:pt x="13" y="16"/>
                    <a:pt x="25" y="28"/>
                    <a:pt x="35" y="42"/>
                  </a:cubicBezTo>
                  <a:cubicBezTo>
                    <a:pt x="27" y="27"/>
                    <a:pt x="15" y="14"/>
                    <a:pt x="4" y="3"/>
                  </a:cubicBezTo>
                  <a:cubicBezTo>
                    <a:pt x="3"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36" name="Freeform 355"/>
            <p:cNvSpPr>
              <a:spLocks/>
            </p:cNvSpPr>
            <p:nvPr/>
          </p:nvSpPr>
          <p:spPr bwMode="auto">
            <a:xfrm>
              <a:off x="5430" y="3239"/>
              <a:ext cx="64" cy="88"/>
            </a:xfrm>
            <a:custGeom>
              <a:avLst/>
              <a:gdLst>
                <a:gd name="T0" fmla="*/ 0 w 31"/>
                <a:gd name="T1" fmla="*/ 0 h 43"/>
                <a:gd name="T2" fmla="*/ 31 w 31"/>
                <a:gd name="T3" fmla="*/ 43 h 43"/>
                <a:gd name="T4" fmla="*/ 0 w 31"/>
                <a:gd name="T5" fmla="*/ 0 h 43"/>
              </a:gdLst>
              <a:ahLst/>
              <a:cxnLst>
                <a:cxn ang="0">
                  <a:pos x="T0" y="T1"/>
                </a:cxn>
                <a:cxn ang="0">
                  <a:pos x="T2" y="T3"/>
                </a:cxn>
                <a:cxn ang="0">
                  <a:pos x="T4" y="T5"/>
                </a:cxn>
              </a:cxnLst>
              <a:rect l="0" t="0" r="r" b="b"/>
              <a:pathLst>
                <a:path w="31" h="43">
                  <a:moveTo>
                    <a:pt x="0" y="0"/>
                  </a:moveTo>
                  <a:cubicBezTo>
                    <a:pt x="11" y="16"/>
                    <a:pt x="22" y="29"/>
                    <a:pt x="31" y="43"/>
                  </a:cubicBezTo>
                  <a:cubicBezTo>
                    <a:pt x="23" y="26"/>
                    <a:pt x="11"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37" name="Freeform 356"/>
            <p:cNvSpPr>
              <a:spLocks/>
            </p:cNvSpPr>
            <p:nvPr/>
          </p:nvSpPr>
          <p:spPr bwMode="auto">
            <a:xfrm>
              <a:off x="5183" y="3975"/>
              <a:ext cx="146" cy="56"/>
            </a:xfrm>
            <a:custGeom>
              <a:avLst/>
              <a:gdLst>
                <a:gd name="T0" fmla="*/ 41 w 71"/>
                <a:gd name="T1" fmla="*/ 11 h 27"/>
                <a:gd name="T2" fmla="*/ 10 w 71"/>
                <a:gd name="T3" fmla="*/ 22 h 27"/>
                <a:gd name="T4" fmla="*/ 0 w 71"/>
                <a:gd name="T5" fmla="*/ 27 h 27"/>
                <a:gd name="T6" fmla="*/ 3 w 71"/>
                <a:gd name="T7" fmla="*/ 26 h 27"/>
                <a:gd name="T8" fmla="*/ 54 w 71"/>
                <a:gd name="T9" fmla="*/ 10 h 27"/>
                <a:gd name="T10" fmla="*/ 71 w 71"/>
                <a:gd name="T11" fmla="*/ 0 h 27"/>
                <a:gd name="T12" fmla="*/ 41 w 71"/>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41" y="11"/>
                  </a:moveTo>
                  <a:cubicBezTo>
                    <a:pt x="25" y="17"/>
                    <a:pt x="15" y="21"/>
                    <a:pt x="10" y="22"/>
                  </a:cubicBezTo>
                  <a:cubicBezTo>
                    <a:pt x="7" y="23"/>
                    <a:pt x="4" y="24"/>
                    <a:pt x="0" y="27"/>
                  </a:cubicBezTo>
                  <a:cubicBezTo>
                    <a:pt x="3" y="26"/>
                    <a:pt x="3" y="26"/>
                    <a:pt x="3" y="26"/>
                  </a:cubicBezTo>
                  <a:cubicBezTo>
                    <a:pt x="20" y="23"/>
                    <a:pt x="37" y="17"/>
                    <a:pt x="54" y="10"/>
                  </a:cubicBezTo>
                  <a:cubicBezTo>
                    <a:pt x="60" y="7"/>
                    <a:pt x="66" y="4"/>
                    <a:pt x="71" y="0"/>
                  </a:cubicBezTo>
                  <a:cubicBezTo>
                    <a:pt x="61" y="5"/>
                    <a:pt x="51" y="8"/>
                    <a:pt x="4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38" name="Freeform 357"/>
            <p:cNvSpPr>
              <a:spLocks/>
            </p:cNvSpPr>
            <p:nvPr/>
          </p:nvSpPr>
          <p:spPr bwMode="auto">
            <a:xfrm>
              <a:off x="5159" y="3998"/>
              <a:ext cx="86" cy="31"/>
            </a:xfrm>
            <a:custGeom>
              <a:avLst/>
              <a:gdLst>
                <a:gd name="T0" fmla="*/ 22 w 42"/>
                <a:gd name="T1" fmla="*/ 11 h 15"/>
                <a:gd name="T2" fmla="*/ 22 w 42"/>
                <a:gd name="T3" fmla="*/ 11 h 15"/>
              </a:gdLst>
              <a:ahLst/>
              <a:cxnLst>
                <a:cxn ang="0">
                  <a:pos x="T0" y="T1"/>
                </a:cxn>
                <a:cxn ang="0">
                  <a:pos x="T2" y="T3"/>
                </a:cxn>
              </a:cxnLst>
              <a:rect l="0" t="0" r="r" b="b"/>
              <a:pathLst>
                <a:path w="42" h="15">
                  <a:moveTo>
                    <a:pt x="22" y="11"/>
                  </a:moveTo>
                  <a:cubicBezTo>
                    <a:pt x="42" y="0"/>
                    <a:pt x="0" y="1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39" name="Freeform 358"/>
            <p:cNvSpPr>
              <a:spLocks/>
            </p:cNvSpPr>
            <p:nvPr/>
          </p:nvSpPr>
          <p:spPr bwMode="auto">
            <a:xfrm>
              <a:off x="5364" y="3856"/>
              <a:ext cx="13" cy="12"/>
            </a:xfrm>
            <a:custGeom>
              <a:avLst/>
              <a:gdLst>
                <a:gd name="T0" fmla="*/ 0 w 13"/>
                <a:gd name="T1" fmla="*/ 12 h 12"/>
                <a:gd name="T2" fmla="*/ 2 w 13"/>
                <a:gd name="T3" fmla="*/ 8 h 12"/>
                <a:gd name="T4" fmla="*/ 13 w 13"/>
                <a:gd name="T5" fmla="*/ 0 h 12"/>
                <a:gd name="T6" fmla="*/ 0 w 13"/>
                <a:gd name="T7" fmla="*/ 12 h 12"/>
              </a:gdLst>
              <a:ahLst/>
              <a:cxnLst>
                <a:cxn ang="0">
                  <a:pos x="T0" y="T1"/>
                </a:cxn>
                <a:cxn ang="0">
                  <a:pos x="T2" y="T3"/>
                </a:cxn>
                <a:cxn ang="0">
                  <a:pos x="T4" y="T5"/>
                </a:cxn>
                <a:cxn ang="0">
                  <a:pos x="T6" y="T7"/>
                </a:cxn>
              </a:cxnLst>
              <a:rect l="0" t="0" r="r" b="b"/>
              <a:pathLst>
                <a:path w="13" h="12">
                  <a:moveTo>
                    <a:pt x="0" y="12"/>
                  </a:moveTo>
                  <a:lnTo>
                    <a:pt x="2" y="8"/>
                  </a:lnTo>
                  <a:lnTo>
                    <a:pt x="13"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0" name="Freeform 359"/>
            <p:cNvSpPr>
              <a:spLocks/>
            </p:cNvSpPr>
            <p:nvPr/>
          </p:nvSpPr>
          <p:spPr bwMode="auto">
            <a:xfrm>
              <a:off x="5574" y="3504"/>
              <a:ext cx="27" cy="157"/>
            </a:xfrm>
            <a:custGeom>
              <a:avLst/>
              <a:gdLst>
                <a:gd name="T0" fmla="*/ 10 w 13"/>
                <a:gd name="T1" fmla="*/ 37 h 76"/>
                <a:gd name="T2" fmla="*/ 0 w 13"/>
                <a:gd name="T3" fmla="*/ 76 h 76"/>
                <a:gd name="T4" fmla="*/ 11 w 13"/>
                <a:gd name="T5" fmla="*/ 0 h 76"/>
                <a:gd name="T6" fmla="*/ 10 w 13"/>
                <a:gd name="T7" fmla="*/ 10 h 76"/>
                <a:gd name="T8" fmla="*/ 10 w 13"/>
                <a:gd name="T9" fmla="*/ 37 h 76"/>
              </a:gdLst>
              <a:ahLst/>
              <a:cxnLst>
                <a:cxn ang="0">
                  <a:pos x="T0" y="T1"/>
                </a:cxn>
                <a:cxn ang="0">
                  <a:pos x="T2" y="T3"/>
                </a:cxn>
                <a:cxn ang="0">
                  <a:pos x="T4" y="T5"/>
                </a:cxn>
                <a:cxn ang="0">
                  <a:pos x="T6" y="T7"/>
                </a:cxn>
                <a:cxn ang="0">
                  <a:pos x="T8" y="T9"/>
                </a:cxn>
              </a:cxnLst>
              <a:rect l="0" t="0" r="r" b="b"/>
              <a:pathLst>
                <a:path w="13" h="76">
                  <a:moveTo>
                    <a:pt x="10" y="37"/>
                  </a:moveTo>
                  <a:cubicBezTo>
                    <a:pt x="7" y="50"/>
                    <a:pt x="4" y="64"/>
                    <a:pt x="0" y="76"/>
                  </a:cubicBezTo>
                  <a:cubicBezTo>
                    <a:pt x="9" y="50"/>
                    <a:pt x="13" y="22"/>
                    <a:pt x="11" y="0"/>
                  </a:cubicBezTo>
                  <a:cubicBezTo>
                    <a:pt x="11" y="3"/>
                    <a:pt x="10" y="6"/>
                    <a:pt x="10" y="10"/>
                  </a:cubicBezTo>
                  <a:cubicBezTo>
                    <a:pt x="11" y="17"/>
                    <a:pt x="11" y="27"/>
                    <a:pt x="1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1" name="Freeform 360"/>
            <p:cNvSpPr>
              <a:spLocks noEditPoints="1"/>
            </p:cNvSpPr>
            <p:nvPr/>
          </p:nvSpPr>
          <p:spPr bwMode="auto">
            <a:xfrm>
              <a:off x="4622" y="2990"/>
              <a:ext cx="1012" cy="1043"/>
            </a:xfrm>
            <a:custGeom>
              <a:avLst/>
              <a:gdLst>
                <a:gd name="T0" fmla="*/ 449 w 492"/>
                <a:gd name="T1" fmla="*/ 269 h 507"/>
                <a:gd name="T2" fmla="*/ 393 w 492"/>
                <a:gd name="T3" fmla="*/ 121 h 507"/>
                <a:gd name="T4" fmla="*/ 149 w 492"/>
                <a:gd name="T5" fmla="*/ 80 h 507"/>
                <a:gd name="T6" fmla="*/ 59 w 492"/>
                <a:gd name="T7" fmla="*/ 212 h 507"/>
                <a:gd name="T8" fmla="*/ 76 w 492"/>
                <a:gd name="T9" fmla="*/ 349 h 507"/>
                <a:gd name="T10" fmla="*/ 62 w 492"/>
                <a:gd name="T11" fmla="*/ 358 h 507"/>
                <a:gd name="T12" fmla="*/ 58 w 492"/>
                <a:gd name="T13" fmla="*/ 353 h 507"/>
                <a:gd name="T14" fmla="*/ 53 w 492"/>
                <a:gd name="T15" fmla="*/ 353 h 507"/>
                <a:gd name="T16" fmla="*/ 47 w 492"/>
                <a:gd name="T17" fmla="*/ 349 h 507"/>
                <a:gd name="T18" fmla="*/ 36 w 492"/>
                <a:gd name="T19" fmla="*/ 345 h 507"/>
                <a:gd name="T20" fmla="*/ 13 w 492"/>
                <a:gd name="T21" fmla="*/ 303 h 507"/>
                <a:gd name="T22" fmla="*/ 69 w 492"/>
                <a:gd name="T23" fmla="*/ 80 h 507"/>
                <a:gd name="T24" fmla="*/ 264 w 492"/>
                <a:gd name="T25" fmla="*/ 4 h 507"/>
                <a:gd name="T26" fmla="*/ 330 w 492"/>
                <a:gd name="T27" fmla="*/ 19 h 507"/>
                <a:gd name="T28" fmla="*/ 452 w 492"/>
                <a:gd name="T29" fmla="*/ 121 h 507"/>
                <a:gd name="T30" fmla="*/ 491 w 492"/>
                <a:gd name="T31" fmla="*/ 261 h 507"/>
                <a:gd name="T32" fmla="*/ 288 w 492"/>
                <a:gd name="T33" fmla="*/ 507 h 507"/>
                <a:gd name="T34" fmla="*/ 451 w 492"/>
                <a:gd name="T35" fmla="*/ 388 h 507"/>
                <a:gd name="T36" fmla="*/ 327 w 492"/>
                <a:gd name="T37" fmla="*/ 489 h 507"/>
                <a:gd name="T38" fmla="*/ 433 w 492"/>
                <a:gd name="T39" fmla="*/ 410 h 507"/>
                <a:gd name="T40" fmla="*/ 367 w 492"/>
                <a:gd name="T41" fmla="*/ 468 h 507"/>
                <a:gd name="T42" fmla="*/ 357 w 492"/>
                <a:gd name="T43" fmla="*/ 461 h 507"/>
                <a:gd name="T44" fmla="*/ 314 w 492"/>
                <a:gd name="T45" fmla="*/ 475 h 507"/>
                <a:gd name="T46" fmla="*/ 341 w 492"/>
                <a:gd name="T47" fmla="*/ 460 h 507"/>
                <a:gd name="T48" fmla="*/ 433 w 492"/>
                <a:gd name="T49" fmla="*/ 357 h 507"/>
                <a:gd name="T50" fmla="*/ 450 w 492"/>
                <a:gd name="T51" fmla="*/ 307 h 507"/>
                <a:gd name="T52" fmla="*/ 452 w 492"/>
                <a:gd name="T53" fmla="*/ 225 h 507"/>
                <a:gd name="T54" fmla="*/ 450 w 492"/>
                <a:gd name="T55" fmla="*/ 307 h 507"/>
                <a:gd name="T56" fmla="*/ 423 w 492"/>
                <a:gd name="T57" fmla="*/ 374 h 507"/>
                <a:gd name="T58" fmla="*/ 332 w 492"/>
                <a:gd name="T59" fmla="*/ 450 h 507"/>
                <a:gd name="T60" fmla="*/ 322 w 492"/>
                <a:gd name="T61" fmla="*/ 455 h 507"/>
                <a:gd name="T62" fmla="*/ 101 w 492"/>
                <a:gd name="T63" fmla="*/ 428 h 507"/>
                <a:gd name="T64" fmla="*/ 139 w 492"/>
                <a:gd name="T65" fmla="*/ 447 h 507"/>
                <a:gd name="T66" fmla="*/ 144 w 492"/>
                <a:gd name="T67" fmla="*/ 443 h 507"/>
                <a:gd name="T68" fmla="*/ 270 w 492"/>
                <a:gd name="T69" fmla="*/ 467 h 507"/>
                <a:gd name="T70" fmla="*/ 35 w 492"/>
                <a:gd name="T71" fmla="*/ 291 h 507"/>
                <a:gd name="T72" fmla="*/ 41 w 492"/>
                <a:gd name="T73" fmla="*/ 301 h 507"/>
                <a:gd name="T74" fmla="*/ 67 w 492"/>
                <a:gd name="T75" fmla="*/ 157 h 507"/>
                <a:gd name="T76" fmla="*/ 370 w 492"/>
                <a:gd name="T77" fmla="*/ 75 h 507"/>
                <a:gd name="T78" fmla="*/ 226 w 492"/>
                <a:gd name="T79" fmla="*/ 41 h 507"/>
                <a:gd name="T80" fmla="*/ 178 w 492"/>
                <a:gd name="T81" fmla="*/ 55 h 507"/>
                <a:gd name="T82" fmla="*/ 102 w 492"/>
                <a:gd name="T83" fmla="*/ 107 h 507"/>
                <a:gd name="T84" fmla="*/ 100 w 492"/>
                <a:gd name="T85" fmla="*/ 110 h 507"/>
                <a:gd name="T86" fmla="*/ 285 w 492"/>
                <a:gd name="T87" fmla="*/ 44 h 507"/>
                <a:gd name="T88" fmla="*/ 416 w 492"/>
                <a:gd name="T89" fmla="*/ 79 h 507"/>
                <a:gd name="T90" fmla="*/ 231 w 492"/>
                <a:gd name="T91" fmla="*/ 17 h 507"/>
                <a:gd name="T92" fmla="*/ 469 w 492"/>
                <a:gd name="T93" fmla="*/ 355 h 507"/>
                <a:gd name="T94" fmla="*/ 464 w 492"/>
                <a:gd name="T95" fmla="*/ 207 h 507"/>
                <a:gd name="T96" fmla="*/ 399 w 492"/>
                <a:gd name="T97" fmla="*/ 425 h 507"/>
                <a:gd name="T98" fmla="*/ 424 w 492"/>
                <a:gd name="T99" fmla="*/ 401 h 507"/>
                <a:gd name="T100" fmla="*/ 445 w 492"/>
                <a:gd name="T101" fmla="*/ 371 h 507"/>
                <a:gd name="T102" fmla="*/ 464 w 492"/>
                <a:gd name="T103" fmla="*/ 20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2" h="507">
                  <a:moveTo>
                    <a:pt x="270" y="467"/>
                  </a:moveTo>
                  <a:cubicBezTo>
                    <a:pt x="305" y="461"/>
                    <a:pt x="337" y="446"/>
                    <a:pt x="362" y="425"/>
                  </a:cubicBezTo>
                  <a:cubicBezTo>
                    <a:pt x="417" y="388"/>
                    <a:pt x="449" y="325"/>
                    <a:pt x="449" y="269"/>
                  </a:cubicBezTo>
                  <a:cubicBezTo>
                    <a:pt x="450" y="245"/>
                    <a:pt x="448" y="211"/>
                    <a:pt x="435" y="181"/>
                  </a:cubicBezTo>
                  <a:cubicBezTo>
                    <a:pt x="424" y="150"/>
                    <a:pt x="403" y="123"/>
                    <a:pt x="384" y="111"/>
                  </a:cubicBezTo>
                  <a:cubicBezTo>
                    <a:pt x="387" y="114"/>
                    <a:pt x="390" y="118"/>
                    <a:pt x="393" y="121"/>
                  </a:cubicBezTo>
                  <a:cubicBezTo>
                    <a:pt x="388" y="117"/>
                    <a:pt x="383" y="113"/>
                    <a:pt x="378" y="110"/>
                  </a:cubicBezTo>
                  <a:cubicBezTo>
                    <a:pt x="325" y="58"/>
                    <a:pt x="245" y="41"/>
                    <a:pt x="175" y="66"/>
                  </a:cubicBezTo>
                  <a:cubicBezTo>
                    <a:pt x="165" y="69"/>
                    <a:pt x="158" y="75"/>
                    <a:pt x="149" y="80"/>
                  </a:cubicBezTo>
                  <a:cubicBezTo>
                    <a:pt x="139" y="85"/>
                    <a:pt x="130" y="91"/>
                    <a:pt x="122" y="98"/>
                  </a:cubicBezTo>
                  <a:cubicBezTo>
                    <a:pt x="122" y="98"/>
                    <a:pt x="122" y="98"/>
                    <a:pt x="122" y="98"/>
                  </a:cubicBezTo>
                  <a:cubicBezTo>
                    <a:pt x="88" y="127"/>
                    <a:pt x="65" y="167"/>
                    <a:pt x="59" y="212"/>
                  </a:cubicBezTo>
                  <a:cubicBezTo>
                    <a:pt x="56" y="233"/>
                    <a:pt x="55" y="254"/>
                    <a:pt x="59" y="275"/>
                  </a:cubicBezTo>
                  <a:cubicBezTo>
                    <a:pt x="60" y="283"/>
                    <a:pt x="58" y="283"/>
                    <a:pt x="58" y="288"/>
                  </a:cubicBezTo>
                  <a:cubicBezTo>
                    <a:pt x="60" y="310"/>
                    <a:pt x="64" y="327"/>
                    <a:pt x="76" y="349"/>
                  </a:cubicBezTo>
                  <a:cubicBezTo>
                    <a:pt x="76" y="349"/>
                    <a:pt x="75" y="350"/>
                    <a:pt x="75" y="350"/>
                  </a:cubicBezTo>
                  <a:cubicBezTo>
                    <a:pt x="77" y="353"/>
                    <a:pt x="79" y="356"/>
                    <a:pt x="80" y="358"/>
                  </a:cubicBezTo>
                  <a:cubicBezTo>
                    <a:pt x="67" y="353"/>
                    <a:pt x="49" y="325"/>
                    <a:pt x="62" y="358"/>
                  </a:cubicBezTo>
                  <a:cubicBezTo>
                    <a:pt x="62" y="358"/>
                    <a:pt x="62" y="358"/>
                    <a:pt x="62" y="358"/>
                  </a:cubicBezTo>
                  <a:cubicBezTo>
                    <a:pt x="59" y="354"/>
                    <a:pt x="59" y="354"/>
                    <a:pt x="59" y="354"/>
                  </a:cubicBezTo>
                  <a:cubicBezTo>
                    <a:pt x="58" y="353"/>
                    <a:pt x="58" y="353"/>
                    <a:pt x="58" y="353"/>
                  </a:cubicBezTo>
                  <a:cubicBezTo>
                    <a:pt x="58" y="353"/>
                    <a:pt x="58" y="353"/>
                    <a:pt x="58" y="353"/>
                  </a:cubicBezTo>
                  <a:cubicBezTo>
                    <a:pt x="53" y="347"/>
                    <a:pt x="49" y="343"/>
                    <a:pt x="45" y="339"/>
                  </a:cubicBezTo>
                  <a:cubicBezTo>
                    <a:pt x="47" y="344"/>
                    <a:pt x="50" y="349"/>
                    <a:pt x="53" y="353"/>
                  </a:cubicBezTo>
                  <a:cubicBezTo>
                    <a:pt x="52" y="353"/>
                    <a:pt x="51" y="353"/>
                    <a:pt x="50" y="354"/>
                  </a:cubicBezTo>
                  <a:cubicBezTo>
                    <a:pt x="49" y="353"/>
                    <a:pt x="49" y="353"/>
                    <a:pt x="49" y="353"/>
                  </a:cubicBezTo>
                  <a:cubicBezTo>
                    <a:pt x="48" y="351"/>
                    <a:pt x="47" y="349"/>
                    <a:pt x="47" y="349"/>
                  </a:cubicBezTo>
                  <a:cubicBezTo>
                    <a:pt x="46" y="349"/>
                    <a:pt x="45" y="348"/>
                    <a:pt x="44" y="348"/>
                  </a:cubicBezTo>
                  <a:cubicBezTo>
                    <a:pt x="35" y="337"/>
                    <a:pt x="25" y="315"/>
                    <a:pt x="25" y="320"/>
                  </a:cubicBezTo>
                  <a:cubicBezTo>
                    <a:pt x="24" y="324"/>
                    <a:pt x="29" y="334"/>
                    <a:pt x="36" y="345"/>
                  </a:cubicBezTo>
                  <a:cubicBezTo>
                    <a:pt x="36" y="347"/>
                    <a:pt x="36" y="347"/>
                    <a:pt x="36" y="347"/>
                  </a:cubicBezTo>
                  <a:cubicBezTo>
                    <a:pt x="29" y="333"/>
                    <a:pt x="32" y="349"/>
                    <a:pt x="27" y="340"/>
                  </a:cubicBezTo>
                  <a:cubicBezTo>
                    <a:pt x="22" y="328"/>
                    <a:pt x="17" y="316"/>
                    <a:pt x="13" y="303"/>
                  </a:cubicBezTo>
                  <a:cubicBezTo>
                    <a:pt x="0" y="250"/>
                    <a:pt x="4" y="201"/>
                    <a:pt x="23" y="150"/>
                  </a:cubicBezTo>
                  <a:cubicBezTo>
                    <a:pt x="26" y="144"/>
                    <a:pt x="26" y="144"/>
                    <a:pt x="26" y="144"/>
                  </a:cubicBezTo>
                  <a:cubicBezTo>
                    <a:pt x="36" y="120"/>
                    <a:pt x="50" y="98"/>
                    <a:pt x="69" y="80"/>
                  </a:cubicBezTo>
                  <a:cubicBezTo>
                    <a:pt x="66" y="85"/>
                    <a:pt x="66" y="85"/>
                    <a:pt x="66" y="85"/>
                  </a:cubicBezTo>
                  <a:cubicBezTo>
                    <a:pt x="81" y="70"/>
                    <a:pt x="97" y="57"/>
                    <a:pt x="114" y="45"/>
                  </a:cubicBezTo>
                  <a:cubicBezTo>
                    <a:pt x="155" y="15"/>
                    <a:pt x="208" y="0"/>
                    <a:pt x="264" y="4"/>
                  </a:cubicBezTo>
                  <a:cubicBezTo>
                    <a:pt x="322" y="10"/>
                    <a:pt x="376" y="35"/>
                    <a:pt x="419" y="77"/>
                  </a:cubicBezTo>
                  <a:cubicBezTo>
                    <a:pt x="401" y="60"/>
                    <a:pt x="381" y="46"/>
                    <a:pt x="359" y="34"/>
                  </a:cubicBezTo>
                  <a:cubicBezTo>
                    <a:pt x="350" y="28"/>
                    <a:pt x="339" y="24"/>
                    <a:pt x="330" y="19"/>
                  </a:cubicBezTo>
                  <a:cubicBezTo>
                    <a:pt x="340" y="25"/>
                    <a:pt x="350" y="28"/>
                    <a:pt x="359" y="34"/>
                  </a:cubicBezTo>
                  <a:cubicBezTo>
                    <a:pt x="397" y="56"/>
                    <a:pt x="427" y="88"/>
                    <a:pt x="449" y="114"/>
                  </a:cubicBezTo>
                  <a:cubicBezTo>
                    <a:pt x="451" y="118"/>
                    <a:pt x="450" y="118"/>
                    <a:pt x="452" y="121"/>
                  </a:cubicBezTo>
                  <a:cubicBezTo>
                    <a:pt x="465" y="142"/>
                    <a:pt x="473" y="166"/>
                    <a:pt x="480" y="186"/>
                  </a:cubicBezTo>
                  <a:cubicBezTo>
                    <a:pt x="481" y="186"/>
                    <a:pt x="484" y="196"/>
                    <a:pt x="484" y="193"/>
                  </a:cubicBezTo>
                  <a:cubicBezTo>
                    <a:pt x="489" y="214"/>
                    <a:pt x="492" y="239"/>
                    <a:pt x="491" y="261"/>
                  </a:cubicBezTo>
                  <a:cubicBezTo>
                    <a:pt x="491" y="270"/>
                    <a:pt x="490" y="280"/>
                    <a:pt x="491" y="290"/>
                  </a:cubicBezTo>
                  <a:cubicBezTo>
                    <a:pt x="480" y="368"/>
                    <a:pt x="433" y="443"/>
                    <a:pt x="354" y="484"/>
                  </a:cubicBezTo>
                  <a:cubicBezTo>
                    <a:pt x="334" y="495"/>
                    <a:pt x="309" y="502"/>
                    <a:pt x="288" y="507"/>
                  </a:cubicBezTo>
                  <a:cubicBezTo>
                    <a:pt x="320" y="499"/>
                    <a:pt x="351" y="485"/>
                    <a:pt x="378" y="465"/>
                  </a:cubicBezTo>
                  <a:cubicBezTo>
                    <a:pt x="406" y="448"/>
                    <a:pt x="429" y="426"/>
                    <a:pt x="442" y="404"/>
                  </a:cubicBezTo>
                  <a:cubicBezTo>
                    <a:pt x="451" y="388"/>
                    <a:pt x="451" y="388"/>
                    <a:pt x="451" y="388"/>
                  </a:cubicBezTo>
                  <a:cubicBezTo>
                    <a:pt x="432" y="419"/>
                    <a:pt x="407" y="445"/>
                    <a:pt x="378" y="465"/>
                  </a:cubicBezTo>
                  <a:cubicBezTo>
                    <a:pt x="362" y="475"/>
                    <a:pt x="344" y="484"/>
                    <a:pt x="325" y="490"/>
                  </a:cubicBezTo>
                  <a:cubicBezTo>
                    <a:pt x="327" y="489"/>
                    <a:pt x="327" y="489"/>
                    <a:pt x="327" y="489"/>
                  </a:cubicBezTo>
                  <a:cubicBezTo>
                    <a:pt x="341" y="484"/>
                    <a:pt x="354" y="476"/>
                    <a:pt x="367" y="468"/>
                  </a:cubicBezTo>
                  <a:cubicBezTo>
                    <a:pt x="392" y="455"/>
                    <a:pt x="414" y="436"/>
                    <a:pt x="428" y="417"/>
                  </a:cubicBezTo>
                  <a:cubicBezTo>
                    <a:pt x="433" y="410"/>
                    <a:pt x="433" y="410"/>
                    <a:pt x="433" y="410"/>
                  </a:cubicBezTo>
                  <a:cubicBezTo>
                    <a:pt x="436" y="406"/>
                    <a:pt x="439" y="400"/>
                    <a:pt x="442" y="395"/>
                  </a:cubicBezTo>
                  <a:cubicBezTo>
                    <a:pt x="430" y="414"/>
                    <a:pt x="415" y="429"/>
                    <a:pt x="399" y="444"/>
                  </a:cubicBezTo>
                  <a:cubicBezTo>
                    <a:pt x="389" y="453"/>
                    <a:pt x="378" y="461"/>
                    <a:pt x="367" y="468"/>
                  </a:cubicBezTo>
                  <a:cubicBezTo>
                    <a:pt x="360" y="473"/>
                    <a:pt x="352" y="476"/>
                    <a:pt x="344" y="479"/>
                  </a:cubicBezTo>
                  <a:cubicBezTo>
                    <a:pt x="346" y="478"/>
                    <a:pt x="346" y="478"/>
                    <a:pt x="346" y="478"/>
                  </a:cubicBezTo>
                  <a:cubicBezTo>
                    <a:pt x="353" y="474"/>
                    <a:pt x="367" y="458"/>
                    <a:pt x="357" y="461"/>
                  </a:cubicBezTo>
                  <a:cubicBezTo>
                    <a:pt x="309" y="491"/>
                    <a:pt x="230" y="496"/>
                    <a:pt x="230" y="493"/>
                  </a:cubicBezTo>
                  <a:cubicBezTo>
                    <a:pt x="228" y="492"/>
                    <a:pt x="251" y="492"/>
                    <a:pt x="273" y="487"/>
                  </a:cubicBezTo>
                  <a:cubicBezTo>
                    <a:pt x="295" y="483"/>
                    <a:pt x="316" y="475"/>
                    <a:pt x="314" y="475"/>
                  </a:cubicBezTo>
                  <a:cubicBezTo>
                    <a:pt x="309" y="476"/>
                    <a:pt x="304" y="477"/>
                    <a:pt x="299" y="478"/>
                  </a:cubicBezTo>
                  <a:cubicBezTo>
                    <a:pt x="304" y="477"/>
                    <a:pt x="308" y="475"/>
                    <a:pt x="312" y="473"/>
                  </a:cubicBezTo>
                  <a:cubicBezTo>
                    <a:pt x="322" y="469"/>
                    <a:pt x="335" y="465"/>
                    <a:pt x="341" y="460"/>
                  </a:cubicBezTo>
                  <a:cubicBezTo>
                    <a:pt x="360" y="447"/>
                    <a:pt x="384" y="433"/>
                    <a:pt x="402" y="412"/>
                  </a:cubicBezTo>
                  <a:cubicBezTo>
                    <a:pt x="412" y="399"/>
                    <a:pt x="423" y="382"/>
                    <a:pt x="431" y="364"/>
                  </a:cubicBezTo>
                  <a:cubicBezTo>
                    <a:pt x="430" y="363"/>
                    <a:pt x="436" y="355"/>
                    <a:pt x="433" y="357"/>
                  </a:cubicBezTo>
                  <a:cubicBezTo>
                    <a:pt x="443" y="342"/>
                    <a:pt x="450" y="321"/>
                    <a:pt x="449" y="313"/>
                  </a:cubicBezTo>
                  <a:cubicBezTo>
                    <a:pt x="449" y="312"/>
                    <a:pt x="449" y="312"/>
                    <a:pt x="449" y="312"/>
                  </a:cubicBezTo>
                  <a:cubicBezTo>
                    <a:pt x="449" y="311"/>
                    <a:pt x="450" y="309"/>
                    <a:pt x="450" y="307"/>
                  </a:cubicBezTo>
                  <a:cubicBezTo>
                    <a:pt x="459" y="278"/>
                    <a:pt x="457" y="257"/>
                    <a:pt x="453" y="231"/>
                  </a:cubicBezTo>
                  <a:cubicBezTo>
                    <a:pt x="452" y="222"/>
                    <a:pt x="450" y="213"/>
                    <a:pt x="449" y="203"/>
                  </a:cubicBezTo>
                  <a:cubicBezTo>
                    <a:pt x="450" y="209"/>
                    <a:pt x="451" y="219"/>
                    <a:pt x="452" y="225"/>
                  </a:cubicBezTo>
                  <a:cubicBezTo>
                    <a:pt x="453" y="231"/>
                    <a:pt x="453" y="231"/>
                    <a:pt x="453" y="231"/>
                  </a:cubicBezTo>
                  <a:cubicBezTo>
                    <a:pt x="455" y="254"/>
                    <a:pt x="455" y="277"/>
                    <a:pt x="450" y="299"/>
                  </a:cubicBezTo>
                  <a:cubicBezTo>
                    <a:pt x="450" y="301"/>
                    <a:pt x="450" y="304"/>
                    <a:pt x="450" y="307"/>
                  </a:cubicBezTo>
                  <a:cubicBezTo>
                    <a:pt x="448" y="312"/>
                    <a:pt x="448" y="312"/>
                    <a:pt x="448" y="312"/>
                  </a:cubicBezTo>
                  <a:cubicBezTo>
                    <a:pt x="449" y="313"/>
                    <a:pt x="449" y="313"/>
                    <a:pt x="449" y="313"/>
                  </a:cubicBezTo>
                  <a:cubicBezTo>
                    <a:pt x="444" y="335"/>
                    <a:pt x="432" y="357"/>
                    <a:pt x="423" y="374"/>
                  </a:cubicBezTo>
                  <a:cubicBezTo>
                    <a:pt x="404" y="404"/>
                    <a:pt x="373" y="431"/>
                    <a:pt x="340" y="446"/>
                  </a:cubicBezTo>
                  <a:cubicBezTo>
                    <a:pt x="356" y="437"/>
                    <a:pt x="370" y="426"/>
                    <a:pt x="383" y="414"/>
                  </a:cubicBezTo>
                  <a:cubicBezTo>
                    <a:pt x="367" y="428"/>
                    <a:pt x="350" y="441"/>
                    <a:pt x="332" y="450"/>
                  </a:cubicBezTo>
                  <a:cubicBezTo>
                    <a:pt x="323" y="454"/>
                    <a:pt x="323" y="454"/>
                    <a:pt x="323" y="454"/>
                  </a:cubicBezTo>
                  <a:cubicBezTo>
                    <a:pt x="305" y="460"/>
                    <a:pt x="305" y="460"/>
                    <a:pt x="305" y="460"/>
                  </a:cubicBezTo>
                  <a:cubicBezTo>
                    <a:pt x="322" y="455"/>
                    <a:pt x="322" y="455"/>
                    <a:pt x="322" y="455"/>
                  </a:cubicBezTo>
                  <a:cubicBezTo>
                    <a:pt x="311" y="460"/>
                    <a:pt x="300" y="464"/>
                    <a:pt x="288" y="468"/>
                  </a:cubicBezTo>
                  <a:cubicBezTo>
                    <a:pt x="224" y="486"/>
                    <a:pt x="149" y="471"/>
                    <a:pt x="96" y="427"/>
                  </a:cubicBezTo>
                  <a:cubicBezTo>
                    <a:pt x="101" y="428"/>
                    <a:pt x="101" y="428"/>
                    <a:pt x="101" y="428"/>
                  </a:cubicBezTo>
                  <a:cubicBezTo>
                    <a:pt x="127" y="448"/>
                    <a:pt x="158" y="461"/>
                    <a:pt x="184" y="464"/>
                  </a:cubicBezTo>
                  <a:cubicBezTo>
                    <a:pt x="166" y="459"/>
                    <a:pt x="154" y="455"/>
                    <a:pt x="138" y="448"/>
                  </a:cubicBezTo>
                  <a:cubicBezTo>
                    <a:pt x="138" y="448"/>
                    <a:pt x="138" y="447"/>
                    <a:pt x="139" y="447"/>
                  </a:cubicBezTo>
                  <a:cubicBezTo>
                    <a:pt x="129" y="443"/>
                    <a:pt x="117" y="437"/>
                    <a:pt x="106" y="429"/>
                  </a:cubicBezTo>
                  <a:cubicBezTo>
                    <a:pt x="111" y="430"/>
                    <a:pt x="115" y="432"/>
                    <a:pt x="120" y="433"/>
                  </a:cubicBezTo>
                  <a:cubicBezTo>
                    <a:pt x="127" y="435"/>
                    <a:pt x="134" y="440"/>
                    <a:pt x="144" y="443"/>
                  </a:cubicBezTo>
                  <a:cubicBezTo>
                    <a:pt x="181" y="460"/>
                    <a:pt x="221" y="467"/>
                    <a:pt x="261" y="462"/>
                  </a:cubicBezTo>
                  <a:cubicBezTo>
                    <a:pt x="296" y="458"/>
                    <a:pt x="331" y="446"/>
                    <a:pt x="361" y="427"/>
                  </a:cubicBezTo>
                  <a:cubicBezTo>
                    <a:pt x="332" y="448"/>
                    <a:pt x="302" y="460"/>
                    <a:pt x="270" y="467"/>
                  </a:cubicBezTo>
                  <a:close/>
                  <a:moveTo>
                    <a:pt x="39" y="298"/>
                  </a:moveTo>
                  <a:cubicBezTo>
                    <a:pt x="35" y="289"/>
                    <a:pt x="35" y="289"/>
                    <a:pt x="35" y="289"/>
                  </a:cubicBezTo>
                  <a:cubicBezTo>
                    <a:pt x="35" y="291"/>
                    <a:pt x="35" y="291"/>
                    <a:pt x="35" y="291"/>
                  </a:cubicBezTo>
                  <a:cubicBezTo>
                    <a:pt x="36" y="294"/>
                    <a:pt x="37" y="296"/>
                    <a:pt x="39" y="298"/>
                  </a:cubicBezTo>
                  <a:close/>
                  <a:moveTo>
                    <a:pt x="33" y="229"/>
                  </a:moveTo>
                  <a:cubicBezTo>
                    <a:pt x="30" y="249"/>
                    <a:pt x="33" y="277"/>
                    <a:pt x="41" y="301"/>
                  </a:cubicBezTo>
                  <a:cubicBezTo>
                    <a:pt x="42" y="302"/>
                    <a:pt x="42" y="302"/>
                    <a:pt x="42" y="302"/>
                  </a:cubicBezTo>
                  <a:cubicBezTo>
                    <a:pt x="36" y="281"/>
                    <a:pt x="32" y="254"/>
                    <a:pt x="33" y="229"/>
                  </a:cubicBezTo>
                  <a:close/>
                  <a:moveTo>
                    <a:pt x="67" y="157"/>
                  </a:moveTo>
                  <a:cubicBezTo>
                    <a:pt x="66" y="157"/>
                    <a:pt x="66" y="157"/>
                    <a:pt x="66" y="157"/>
                  </a:cubicBezTo>
                  <a:cubicBezTo>
                    <a:pt x="67" y="157"/>
                    <a:pt x="67" y="157"/>
                    <a:pt x="67" y="157"/>
                  </a:cubicBezTo>
                  <a:close/>
                  <a:moveTo>
                    <a:pt x="370" y="75"/>
                  </a:moveTo>
                  <a:cubicBezTo>
                    <a:pt x="349" y="62"/>
                    <a:pt x="321" y="48"/>
                    <a:pt x="291" y="42"/>
                  </a:cubicBezTo>
                  <a:cubicBezTo>
                    <a:pt x="283" y="39"/>
                    <a:pt x="273" y="40"/>
                    <a:pt x="262" y="39"/>
                  </a:cubicBezTo>
                  <a:cubicBezTo>
                    <a:pt x="247" y="38"/>
                    <a:pt x="238" y="39"/>
                    <a:pt x="226" y="41"/>
                  </a:cubicBezTo>
                  <a:cubicBezTo>
                    <a:pt x="235" y="41"/>
                    <a:pt x="235" y="41"/>
                    <a:pt x="235" y="41"/>
                  </a:cubicBezTo>
                  <a:cubicBezTo>
                    <a:pt x="214" y="41"/>
                    <a:pt x="203" y="48"/>
                    <a:pt x="183" y="51"/>
                  </a:cubicBezTo>
                  <a:cubicBezTo>
                    <a:pt x="183" y="52"/>
                    <a:pt x="181" y="54"/>
                    <a:pt x="178" y="55"/>
                  </a:cubicBezTo>
                  <a:cubicBezTo>
                    <a:pt x="165" y="60"/>
                    <a:pt x="151" y="65"/>
                    <a:pt x="142" y="71"/>
                  </a:cubicBezTo>
                  <a:cubicBezTo>
                    <a:pt x="130" y="79"/>
                    <a:pt x="118" y="87"/>
                    <a:pt x="111" y="96"/>
                  </a:cubicBezTo>
                  <a:cubicBezTo>
                    <a:pt x="108" y="98"/>
                    <a:pt x="106" y="103"/>
                    <a:pt x="102" y="107"/>
                  </a:cubicBezTo>
                  <a:cubicBezTo>
                    <a:pt x="89" y="123"/>
                    <a:pt x="89" y="123"/>
                    <a:pt x="89" y="123"/>
                  </a:cubicBezTo>
                  <a:cubicBezTo>
                    <a:pt x="90" y="123"/>
                    <a:pt x="90" y="123"/>
                    <a:pt x="90" y="123"/>
                  </a:cubicBezTo>
                  <a:cubicBezTo>
                    <a:pt x="93" y="119"/>
                    <a:pt x="97" y="114"/>
                    <a:pt x="100" y="110"/>
                  </a:cubicBezTo>
                  <a:cubicBezTo>
                    <a:pt x="111" y="97"/>
                    <a:pt x="126" y="83"/>
                    <a:pt x="140" y="75"/>
                  </a:cubicBezTo>
                  <a:cubicBezTo>
                    <a:pt x="176" y="52"/>
                    <a:pt x="217" y="42"/>
                    <a:pt x="258" y="42"/>
                  </a:cubicBezTo>
                  <a:cubicBezTo>
                    <a:pt x="267" y="43"/>
                    <a:pt x="276" y="42"/>
                    <a:pt x="285" y="44"/>
                  </a:cubicBezTo>
                  <a:cubicBezTo>
                    <a:pt x="312" y="47"/>
                    <a:pt x="341" y="62"/>
                    <a:pt x="359" y="69"/>
                  </a:cubicBezTo>
                  <a:cubicBezTo>
                    <a:pt x="362" y="70"/>
                    <a:pt x="366" y="74"/>
                    <a:pt x="370" y="75"/>
                  </a:cubicBezTo>
                  <a:close/>
                  <a:moveTo>
                    <a:pt x="416" y="79"/>
                  </a:moveTo>
                  <a:cubicBezTo>
                    <a:pt x="389" y="53"/>
                    <a:pt x="354" y="32"/>
                    <a:pt x="322" y="20"/>
                  </a:cubicBezTo>
                  <a:cubicBezTo>
                    <a:pt x="309" y="15"/>
                    <a:pt x="283" y="10"/>
                    <a:pt x="261" y="9"/>
                  </a:cubicBezTo>
                  <a:cubicBezTo>
                    <a:pt x="240" y="10"/>
                    <a:pt x="224" y="14"/>
                    <a:pt x="231" y="17"/>
                  </a:cubicBezTo>
                  <a:cubicBezTo>
                    <a:pt x="247" y="8"/>
                    <a:pt x="305" y="12"/>
                    <a:pt x="348" y="36"/>
                  </a:cubicBezTo>
                  <a:cubicBezTo>
                    <a:pt x="392" y="59"/>
                    <a:pt x="418" y="93"/>
                    <a:pt x="416" y="79"/>
                  </a:cubicBezTo>
                  <a:close/>
                  <a:moveTo>
                    <a:pt x="469" y="355"/>
                  </a:moveTo>
                  <a:cubicBezTo>
                    <a:pt x="474" y="341"/>
                    <a:pt x="479" y="326"/>
                    <a:pt x="483" y="310"/>
                  </a:cubicBezTo>
                  <a:cubicBezTo>
                    <a:pt x="480" y="325"/>
                    <a:pt x="475" y="340"/>
                    <a:pt x="469" y="355"/>
                  </a:cubicBezTo>
                  <a:close/>
                  <a:moveTo>
                    <a:pt x="464" y="207"/>
                  </a:moveTo>
                  <a:cubicBezTo>
                    <a:pt x="476" y="249"/>
                    <a:pt x="471" y="297"/>
                    <a:pt x="455" y="339"/>
                  </a:cubicBezTo>
                  <a:cubicBezTo>
                    <a:pt x="444" y="371"/>
                    <a:pt x="418" y="400"/>
                    <a:pt x="398" y="423"/>
                  </a:cubicBezTo>
                  <a:cubicBezTo>
                    <a:pt x="399" y="425"/>
                    <a:pt x="399" y="425"/>
                    <a:pt x="399" y="425"/>
                  </a:cubicBezTo>
                  <a:cubicBezTo>
                    <a:pt x="402" y="422"/>
                    <a:pt x="402" y="422"/>
                    <a:pt x="402" y="422"/>
                  </a:cubicBezTo>
                  <a:cubicBezTo>
                    <a:pt x="411" y="414"/>
                    <a:pt x="418" y="407"/>
                    <a:pt x="425" y="400"/>
                  </a:cubicBezTo>
                  <a:cubicBezTo>
                    <a:pt x="424" y="401"/>
                    <a:pt x="424" y="401"/>
                    <a:pt x="424" y="401"/>
                  </a:cubicBezTo>
                  <a:cubicBezTo>
                    <a:pt x="426" y="399"/>
                    <a:pt x="426" y="399"/>
                    <a:pt x="426" y="399"/>
                  </a:cubicBezTo>
                  <a:cubicBezTo>
                    <a:pt x="431" y="394"/>
                    <a:pt x="435" y="388"/>
                    <a:pt x="440" y="381"/>
                  </a:cubicBezTo>
                  <a:cubicBezTo>
                    <a:pt x="442" y="378"/>
                    <a:pt x="443" y="374"/>
                    <a:pt x="445" y="371"/>
                  </a:cubicBezTo>
                  <a:cubicBezTo>
                    <a:pt x="467" y="333"/>
                    <a:pt x="478" y="288"/>
                    <a:pt x="474" y="250"/>
                  </a:cubicBezTo>
                  <a:cubicBezTo>
                    <a:pt x="472" y="226"/>
                    <a:pt x="467" y="206"/>
                    <a:pt x="459" y="185"/>
                  </a:cubicBezTo>
                  <a:cubicBezTo>
                    <a:pt x="460" y="191"/>
                    <a:pt x="463" y="201"/>
                    <a:pt x="464"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2" name="Freeform 361"/>
            <p:cNvSpPr>
              <a:spLocks/>
            </p:cNvSpPr>
            <p:nvPr/>
          </p:nvSpPr>
          <p:spPr bwMode="auto">
            <a:xfrm>
              <a:off x="4801" y="3739"/>
              <a:ext cx="707" cy="261"/>
            </a:xfrm>
            <a:custGeom>
              <a:avLst/>
              <a:gdLst>
                <a:gd name="T0" fmla="*/ 241 w 344"/>
                <a:gd name="T1" fmla="*/ 89 h 127"/>
                <a:gd name="T2" fmla="*/ 201 w 344"/>
                <a:gd name="T3" fmla="*/ 104 h 127"/>
                <a:gd name="T4" fmla="*/ 168 w 344"/>
                <a:gd name="T5" fmla="*/ 111 h 127"/>
                <a:gd name="T6" fmla="*/ 4 w 344"/>
                <a:gd name="T7" fmla="*/ 63 h 127"/>
                <a:gd name="T8" fmla="*/ 1 w 344"/>
                <a:gd name="T9" fmla="*/ 68 h 127"/>
                <a:gd name="T10" fmla="*/ 183 w 344"/>
                <a:gd name="T11" fmla="*/ 119 h 127"/>
                <a:gd name="T12" fmla="*/ 185 w 344"/>
                <a:gd name="T13" fmla="*/ 119 h 127"/>
                <a:gd name="T14" fmla="*/ 281 w 344"/>
                <a:gd name="T15" fmla="*/ 76 h 127"/>
                <a:gd name="T16" fmla="*/ 344 w 344"/>
                <a:gd name="T17" fmla="*/ 0 h 127"/>
                <a:gd name="T18" fmla="*/ 241 w 344"/>
                <a:gd name="T19" fmla="*/ 8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127">
                  <a:moveTo>
                    <a:pt x="241" y="89"/>
                  </a:moveTo>
                  <a:cubicBezTo>
                    <a:pt x="229" y="95"/>
                    <a:pt x="215" y="100"/>
                    <a:pt x="201" y="104"/>
                  </a:cubicBezTo>
                  <a:cubicBezTo>
                    <a:pt x="190" y="107"/>
                    <a:pt x="179" y="109"/>
                    <a:pt x="168" y="111"/>
                  </a:cubicBezTo>
                  <a:cubicBezTo>
                    <a:pt x="115" y="119"/>
                    <a:pt x="50" y="100"/>
                    <a:pt x="4" y="63"/>
                  </a:cubicBezTo>
                  <a:cubicBezTo>
                    <a:pt x="2" y="64"/>
                    <a:pt x="0" y="65"/>
                    <a:pt x="1" y="68"/>
                  </a:cubicBezTo>
                  <a:cubicBezTo>
                    <a:pt x="50" y="111"/>
                    <a:pt x="120" y="127"/>
                    <a:pt x="183" y="119"/>
                  </a:cubicBezTo>
                  <a:cubicBezTo>
                    <a:pt x="185" y="119"/>
                    <a:pt x="185" y="119"/>
                    <a:pt x="185" y="119"/>
                  </a:cubicBezTo>
                  <a:cubicBezTo>
                    <a:pt x="212" y="112"/>
                    <a:pt x="255" y="99"/>
                    <a:pt x="281" y="76"/>
                  </a:cubicBezTo>
                  <a:cubicBezTo>
                    <a:pt x="307" y="54"/>
                    <a:pt x="330" y="29"/>
                    <a:pt x="344" y="0"/>
                  </a:cubicBezTo>
                  <a:cubicBezTo>
                    <a:pt x="319" y="39"/>
                    <a:pt x="284" y="71"/>
                    <a:pt x="241"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3" name="Freeform 362"/>
            <p:cNvSpPr>
              <a:spLocks/>
            </p:cNvSpPr>
            <p:nvPr/>
          </p:nvSpPr>
          <p:spPr bwMode="auto">
            <a:xfrm>
              <a:off x="5463" y="3296"/>
              <a:ext cx="68" cy="239"/>
            </a:xfrm>
            <a:custGeom>
              <a:avLst/>
              <a:gdLst>
                <a:gd name="T0" fmla="*/ 0 w 33"/>
                <a:gd name="T1" fmla="*/ 0 h 116"/>
                <a:gd name="T2" fmla="*/ 15 w 33"/>
                <a:gd name="T3" fmla="*/ 29 h 116"/>
                <a:gd name="T4" fmla="*/ 32 w 33"/>
                <a:gd name="T5" fmla="*/ 116 h 116"/>
                <a:gd name="T6" fmla="*/ 27 w 33"/>
                <a:gd name="T7" fmla="*/ 52 h 116"/>
                <a:gd name="T8" fmla="*/ 0 w 33"/>
                <a:gd name="T9" fmla="*/ 0 h 116"/>
              </a:gdLst>
              <a:ahLst/>
              <a:cxnLst>
                <a:cxn ang="0">
                  <a:pos x="T0" y="T1"/>
                </a:cxn>
                <a:cxn ang="0">
                  <a:pos x="T2" y="T3"/>
                </a:cxn>
                <a:cxn ang="0">
                  <a:pos x="T4" y="T5"/>
                </a:cxn>
                <a:cxn ang="0">
                  <a:pos x="T6" y="T7"/>
                </a:cxn>
                <a:cxn ang="0">
                  <a:pos x="T8" y="T9"/>
                </a:cxn>
              </a:cxnLst>
              <a:rect l="0" t="0" r="r" b="b"/>
              <a:pathLst>
                <a:path w="33" h="116">
                  <a:moveTo>
                    <a:pt x="0" y="0"/>
                  </a:moveTo>
                  <a:cubicBezTo>
                    <a:pt x="6" y="9"/>
                    <a:pt x="11" y="19"/>
                    <a:pt x="15" y="29"/>
                  </a:cubicBezTo>
                  <a:cubicBezTo>
                    <a:pt x="27" y="58"/>
                    <a:pt x="32" y="87"/>
                    <a:pt x="32" y="116"/>
                  </a:cubicBezTo>
                  <a:cubicBezTo>
                    <a:pt x="33" y="95"/>
                    <a:pt x="32" y="73"/>
                    <a:pt x="27" y="52"/>
                  </a:cubicBezTo>
                  <a:cubicBezTo>
                    <a:pt x="22" y="30"/>
                    <a:pt x="11" y="1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4" name="Freeform 363"/>
            <p:cNvSpPr>
              <a:spLocks/>
            </p:cNvSpPr>
            <p:nvPr/>
          </p:nvSpPr>
          <p:spPr bwMode="auto">
            <a:xfrm>
              <a:off x="5179" y="3512"/>
              <a:ext cx="375" cy="416"/>
            </a:xfrm>
            <a:custGeom>
              <a:avLst/>
              <a:gdLst>
                <a:gd name="T0" fmla="*/ 168 w 182"/>
                <a:gd name="T1" fmla="*/ 35 h 202"/>
                <a:gd name="T2" fmla="*/ 170 w 182"/>
                <a:gd name="T3" fmla="*/ 11 h 202"/>
                <a:gd name="T4" fmla="*/ 140 w 182"/>
                <a:gd name="T5" fmla="*/ 101 h 202"/>
                <a:gd name="T6" fmla="*/ 17 w 182"/>
                <a:gd name="T7" fmla="*/ 198 h 202"/>
                <a:gd name="T8" fmla="*/ 0 w 182"/>
                <a:gd name="T9" fmla="*/ 202 h 202"/>
                <a:gd name="T10" fmla="*/ 175 w 182"/>
                <a:gd name="T11" fmla="*/ 5 h 202"/>
                <a:gd name="T12" fmla="*/ 174 w 182"/>
                <a:gd name="T13" fmla="*/ 0 h 202"/>
                <a:gd name="T14" fmla="*/ 139 w 182"/>
                <a:gd name="T15" fmla="*/ 111 h 202"/>
                <a:gd name="T16" fmla="*/ 168 w 182"/>
                <a:gd name="T17" fmla="*/ 3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02">
                  <a:moveTo>
                    <a:pt x="168" y="35"/>
                  </a:moveTo>
                  <a:cubicBezTo>
                    <a:pt x="169" y="27"/>
                    <a:pt x="169" y="19"/>
                    <a:pt x="170" y="11"/>
                  </a:cubicBezTo>
                  <a:cubicBezTo>
                    <a:pt x="167" y="43"/>
                    <a:pt x="157" y="73"/>
                    <a:pt x="140" y="101"/>
                  </a:cubicBezTo>
                  <a:cubicBezTo>
                    <a:pt x="114" y="146"/>
                    <a:pt x="70" y="182"/>
                    <a:pt x="17" y="198"/>
                  </a:cubicBezTo>
                  <a:cubicBezTo>
                    <a:pt x="12" y="200"/>
                    <a:pt x="6" y="201"/>
                    <a:pt x="0" y="202"/>
                  </a:cubicBezTo>
                  <a:cubicBezTo>
                    <a:pt x="103" y="191"/>
                    <a:pt x="182" y="90"/>
                    <a:pt x="175" y="5"/>
                  </a:cubicBezTo>
                  <a:cubicBezTo>
                    <a:pt x="174" y="0"/>
                    <a:pt x="174" y="0"/>
                    <a:pt x="174" y="0"/>
                  </a:cubicBezTo>
                  <a:cubicBezTo>
                    <a:pt x="173" y="40"/>
                    <a:pt x="161" y="79"/>
                    <a:pt x="139" y="111"/>
                  </a:cubicBezTo>
                  <a:cubicBezTo>
                    <a:pt x="154" y="88"/>
                    <a:pt x="164" y="62"/>
                    <a:pt x="16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5" name="Freeform 364"/>
            <p:cNvSpPr>
              <a:spLocks/>
            </p:cNvSpPr>
            <p:nvPr/>
          </p:nvSpPr>
          <p:spPr bwMode="auto">
            <a:xfrm>
              <a:off x="5284" y="3907"/>
              <a:ext cx="37" cy="19"/>
            </a:xfrm>
            <a:custGeom>
              <a:avLst/>
              <a:gdLst>
                <a:gd name="T0" fmla="*/ 18 w 18"/>
                <a:gd name="T1" fmla="*/ 0 h 9"/>
                <a:gd name="T2" fmla="*/ 10 w 18"/>
                <a:gd name="T3" fmla="*/ 4 h 9"/>
                <a:gd name="T4" fmla="*/ 0 w 18"/>
                <a:gd name="T5" fmla="*/ 9 h 9"/>
                <a:gd name="T6" fmla="*/ 6 w 18"/>
                <a:gd name="T7" fmla="*/ 7 h 9"/>
                <a:gd name="T8" fmla="*/ 18 w 18"/>
                <a:gd name="T9" fmla="*/ 0 h 9"/>
              </a:gdLst>
              <a:ahLst/>
              <a:cxnLst>
                <a:cxn ang="0">
                  <a:pos x="T0" y="T1"/>
                </a:cxn>
                <a:cxn ang="0">
                  <a:pos x="T2" y="T3"/>
                </a:cxn>
                <a:cxn ang="0">
                  <a:pos x="T4" y="T5"/>
                </a:cxn>
                <a:cxn ang="0">
                  <a:pos x="T6" y="T7"/>
                </a:cxn>
                <a:cxn ang="0">
                  <a:pos x="T8" y="T9"/>
                </a:cxn>
              </a:cxnLst>
              <a:rect l="0" t="0" r="r" b="b"/>
              <a:pathLst>
                <a:path w="18" h="9">
                  <a:moveTo>
                    <a:pt x="18" y="0"/>
                  </a:moveTo>
                  <a:cubicBezTo>
                    <a:pt x="10" y="4"/>
                    <a:pt x="10" y="4"/>
                    <a:pt x="10" y="4"/>
                  </a:cubicBezTo>
                  <a:cubicBezTo>
                    <a:pt x="6" y="6"/>
                    <a:pt x="3" y="8"/>
                    <a:pt x="0" y="9"/>
                  </a:cubicBezTo>
                  <a:cubicBezTo>
                    <a:pt x="2" y="8"/>
                    <a:pt x="4" y="7"/>
                    <a:pt x="6" y="7"/>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6" name="Freeform 365"/>
            <p:cNvSpPr>
              <a:spLocks/>
            </p:cNvSpPr>
            <p:nvPr/>
          </p:nvSpPr>
          <p:spPr bwMode="auto">
            <a:xfrm>
              <a:off x="5496" y="3661"/>
              <a:ext cx="78" cy="152"/>
            </a:xfrm>
            <a:custGeom>
              <a:avLst/>
              <a:gdLst>
                <a:gd name="T0" fmla="*/ 0 w 38"/>
                <a:gd name="T1" fmla="*/ 74 h 74"/>
                <a:gd name="T2" fmla="*/ 1 w 38"/>
                <a:gd name="T3" fmla="*/ 73 h 74"/>
                <a:gd name="T4" fmla="*/ 20 w 38"/>
                <a:gd name="T5" fmla="*/ 45 h 74"/>
                <a:gd name="T6" fmla="*/ 38 w 38"/>
                <a:gd name="T7" fmla="*/ 0 h 74"/>
                <a:gd name="T8" fmla="*/ 0 w 38"/>
                <a:gd name="T9" fmla="*/ 74 h 74"/>
              </a:gdLst>
              <a:ahLst/>
              <a:cxnLst>
                <a:cxn ang="0">
                  <a:pos x="T0" y="T1"/>
                </a:cxn>
                <a:cxn ang="0">
                  <a:pos x="T2" y="T3"/>
                </a:cxn>
                <a:cxn ang="0">
                  <a:pos x="T4" y="T5"/>
                </a:cxn>
                <a:cxn ang="0">
                  <a:pos x="T6" y="T7"/>
                </a:cxn>
                <a:cxn ang="0">
                  <a:pos x="T8" y="T9"/>
                </a:cxn>
              </a:cxnLst>
              <a:rect l="0" t="0" r="r" b="b"/>
              <a:pathLst>
                <a:path w="38" h="74">
                  <a:moveTo>
                    <a:pt x="0" y="74"/>
                  </a:moveTo>
                  <a:cubicBezTo>
                    <a:pt x="1" y="73"/>
                    <a:pt x="1" y="73"/>
                    <a:pt x="1" y="73"/>
                  </a:cubicBezTo>
                  <a:cubicBezTo>
                    <a:pt x="8" y="64"/>
                    <a:pt x="15" y="55"/>
                    <a:pt x="20" y="45"/>
                  </a:cubicBezTo>
                  <a:cubicBezTo>
                    <a:pt x="27" y="31"/>
                    <a:pt x="33" y="16"/>
                    <a:pt x="38" y="0"/>
                  </a:cubicBezTo>
                  <a:cubicBezTo>
                    <a:pt x="29" y="29"/>
                    <a:pt x="13" y="54"/>
                    <a:pt x="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7" name="Freeform 366"/>
            <p:cNvSpPr>
              <a:spLocks/>
            </p:cNvSpPr>
            <p:nvPr/>
          </p:nvSpPr>
          <p:spPr bwMode="auto">
            <a:xfrm>
              <a:off x="5621" y="3605"/>
              <a:ext cx="9" cy="43"/>
            </a:xfrm>
            <a:custGeom>
              <a:avLst/>
              <a:gdLst>
                <a:gd name="T0" fmla="*/ 0 w 4"/>
                <a:gd name="T1" fmla="*/ 21 h 21"/>
                <a:gd name="T2" fmla="*/ 4 w 4"/>
                <a:gd name="T3" fmla="*/ 6 h 21"/>
                <a:gd name="T4" fmla="*/ 4 w 4"/>
                <a:gd name="T5" fmla="*/ 0 h 21"/>
                <a:gd name="T6" fmla="*/ 2 w 4"/>
                <a:gd name="T7" fmla="*/ 10 h 21"/>
                <a:gd name="T8" fmla="*/ 0 w 4"/>
                <a:gd name="T9" fmla="*/ 21 h 21"/>
              </a:gdLst>
              <a:ahLst/>
              <a:cxnLst>
                <a:cxn ang="0">
                  <a:pos x="T0" y="T1"/>
                </a:cxn>
                <a:cxn ang="0">
                  <a:pos x="T2" y="T3"/>
                </a:cxn>
                <a:cxn ang="0">
                  <a:pos x="T4" y="T5"/>
                </a:cxn>
                <a:cxn ang="0">
                  <a:pos x="T6" y="T7"/>
                </a:cxn>
                <a:cxn ang="0">
                  <a:pos x="T8" y="T9"/>
                </a:cxn>
              </a:cxnLst>
              <a:rect l="0" t="0" r="r" b="b"/>
              <a:pathLst>
                <a:path w="4" h="21">
                  <a:moveTo>
                    <a:pt x="0" y="21"/>
                  </a:moveTo>
                  <a:cubicBezTo>
                    <a:pt x="1" y="17"/>
                    <a:pt x="3" y="10"/>
                    <a:pt x="4" y="6"/>
                  </a:cubicBezTo>
                  <a:cubicBezTo>
                    <a:pt x="4" y="0"/>
                    <a:pt x="4" y="0"/>
                    <a:pt x="4" y="0"/>
                  </a:cubicBezTo>
                  <a:cubicBezTo>
                    <a:pt x="2" y="10"/>
                    <a:pt x="2" y="10"/>
                    <a:pt x="2" y="10"/>
                  </a:cubicBezTo>
                  <a:cubicBezTo>
                    <a:pt x="1" y="13"/>
                    <a:pt x="1" y="17"/>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8" name="Freeform 367"/>
            <p:cNvSpPr>
              <a:spLocks/>
            </p:cNvSpPr>
            <p:nvPr/>
          </p:nvSpPr>
          <p:spPr bwMode="auto">
            <a:xfrm>
              <a:off x="5484" y="3148"/>
              <a:ext cx="166" cy="457"/>
            </a:xfrm>
            <a:custGeom>
              <a:avLst/>
              <a:gdLst>
                <a:gd name="T0" fmla="*/ 30 w 81"/>
                <a:gd name="T1" fmla="*/ 37 h 222"/>
                <a:gd name="T2" fmla="*/ 72 w 81"/>
                <a:gd name="T3" fmla="*/ 213 h 222"/>
                <a:gd name="T4" fmla="*/ 71 w 81"/>
                <a:gd name="T5" fmla="*/ 222 h 222"/>
                <a:gd name="T6" fmla="*/ 65 w 81"/>
                <a:gd name="T7" fmla="*/ 105 h 222"/>
                <a:gd name="T8" fmla="*/ 55 w 81"/>
                <a:gd name="T9" fmla="*/ 81 h 222"/>
                <a:gd name="T10" fmla="*/ 0 w 81"/>
                <a:gd name="T11" fmla="*/ 0 h 222"/>
                <a:gd name="T12" fmla="*/ 30 w 81"/>
                <a:gd name="T13" fmla="*/ 36 h 222"/>
                <a:gd name="T14" fmla="*/ 30 w 81"/>
                <a:gd name="T15" fmla="*/ 37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22">
                  <a:moveTo>
                    <a:pt x="30" y="37"/>
                  </a:moveTo>
                  <a:cubicBezTo>
                    <a:pt x="66" y="90"/>
                    <a:pt x="80" y="153"/>
                    <a:pt x="72" y="213"/>
                  </a:cubicBezTo>
                  <a:cubicBezTo>
                    <a:pt x="72" y="216"/>
                    <a:pt x="72" y="219"/>
                    <a:pt x="71" y="222"/>
                  </a:cubicBezTo>
                  <a:cubicBezTo>
                    <a:pt x="81" y="182"/>
                    <a:pt x="78" y="139"/>
                    <a:pt x="65" y="105"/>
                  </a:cubicBezTo>
                  <a:cubicBezTo>
                    <a:pt x="63" y="97"/>
                    <a:pt x="57" y="88"/>
                    <a:pt x="55" y="81"/>
                  </a:cubicBezTo>
                  <a:cubicBezTo>
                    <a:pt x="43" y="49"/>
                    <a:pt x="23" y="22"/>
                    <a:pt x="0" y="0"/>
                  </a:cubicBezTo>
                  <a:cubicBezTo>
                    <a:pt x="11" y="11"/>
                    <a:pt x="21" y="23"/>
                    <a:pt x="30" y="36"/>
                  </a:cubicBezTo>
                  <a:lnTo>
                    <a:pt x="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grpSp>
      <p:sp>
        <p:nvSpPr>
          <p:cNvPr id="3080" name="Rectangle 8"/>
          <p:cNvSpPr>
            <a:spLocks noGrp="1" noChangeArrowheads="1"/>
          </p:cNvSpPr>
          <p:nvPr>
            <p:ph type="subTitle" sz="quarter" idx="1"/>
          </p:nvPr>
        </p:nvSpPr>
        <p:spPr>
          <a:xfrm>
            <a:off x="1090101" y="3739102"/>
            <a:ext cx="8039100" cy="1301750"/>
          </a:xfrm>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0" indent="0">
              <a:buFont typeface="Wingdings" pitchFamily="2" charset="2"/>
              <a:buNone/>
              <a:defRPr sz="2600">
                <a:solidFill>
                  <a:schemeClr val="accent3"/>
                </a:solidFill>
              </a:defRPr>
            </a:lvl1pPr>
          </a:lstStyle>
          <a:p>
            <a:pPr lvl="0"/>
            <a:r>
              <a:rPr lang="fr-FR" noProof="0" dirty="0" smtClean="0"/>
              <a:t>Modifiez le style des sous-titres du masque</a:t>
            </a:r>
          </a:p>
        </p:txBody>
      </p:sp>
      <p:sp>
        <p:nvSpPr>
          <p:cNvPr id="3082" name="Rectangle 10"/>
          <p:cNvSpPr>
            <a:spLocks noGrp="1" noChangeArrowheads="1"/>
          </p:cNvSpPr>
          <p:nvPr>
            <p:ph type="ctrTitle" sz="quarter"/>
          </p:nvPr>
        </p:nvSpPr>
        <p:spPr>
          <a:xfrm>
            <a:off x="1095343" y="3002502"/>
            <a:ext cx="8048657" cy="8699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t"/>
          <a:lstStyle>
            <a:lvl1pPr marL="0" indent="0">
              <a:defRPr sz="3000"/>
            </a:lvl1pPr>
          </a:lstStyle>
          <a:p>
            <a:pPr lvl="0"/>
            <a:r>
              <a:rPr lang="fr-FR" noProof="0" smtClean="0"/>
              <a:t>Modifiez le style du titre</a:t>
            </a:r>
            <a:endParaRPr lang="fr-FR" noProof="0" dirty="0" smtClean="0"/>
          </a:p>
        </p:txBody>
      </p:sp>
      <p:sp>
        <p:nvSpPr>
          <p:cNvPr id="53" name="Espace réservé du texte 52"/>
          <p:cNvSpPr>
            <a:spLocks noGrp="1"/>
          </p:cNvSpPr>
          <p:nvPr>
            <p:ph type="body" sz="quarter" idx="10" hasCustomPrompt="1"/>
          </p:nvPr>
        </p:nvSpPr>
        <p:spPr>
          <a:xfrm>
            <a:off x="1095343" y="2518645"/>
            <a:ext cx="4008438" cy="346075"/>
          </a:xfrm>
        </p:spPr>
        <p:txBody>
          <a:bodyPr lIns="0"/>
          <a:lstStyle>
            <a:lvl1pPr marL="0" indent="0">
              <a:buNone/>
              <a:defRPr sz="1400" b="0">
                <a:solidFill>
                  <a:schemeClr val="bg1"/>
                </a:solidFill>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dirty="0" smtClean="0"/>
              <a:t>DATE</a:t>
            </a:r>
            <a:endParaRPr lang="fr-FR" dirty="0"/>
          </a:p>
        </p:txBody>
      </p:sp>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2562" y="293890"/>
            <a:ext cx="5116234" cy="1008000"/>
          </a:xfrm>
          <a:prstGeom prst="rect">
            <a:avLst/>
          </a:prstGeom>
        </p:spPr>
      </p:pic>
      <p:sp>
        <p:nvSpPr>
          <p:cNvPr id="51" name="Espace réservé du texte 52"/>
          <p:cNvSpPr>
            <a:spLocks noGrp="1"/>
          </p:cNvSpPr>
          <p:nvPr>
            <p:ph type="body" sz="quarter" idx="12" hasCustomPrompt="1"/>
          </p:nvPr>
        </p:nvSpPr>
        <p:spPr>
          <a:xfrm>
            <a:off x="1100138" y="5957888"/>
            <a:ext cx="8043862" cy="346075"/>
          </a:xfrm>
        </p:spPr>
        <p:txBody>
          <a:bodyPr lIns="0"/>
          <a:lstStyle>
            <a:lvl1pPr marL="0" indent="0">
              <a:buNone/>
              <a:defRPr sz="1200" b="0">
                <a:solidFill>
                  <a:schemeClr val="accent1"/>
                </a:solidFill>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a:defRPr/>
            </a:pPr>
            <a:r>
              <a:rPr lang="fr-FR" dirty="0" smtClean="0"/>
              <a:t>NOM DE L'EMETTEUR</a:t>
            </a:r>
            <a:endParaRPr lang="fr-FR" dirty="0"/>
          </a:p>
        </p:txBody>
      </p:sp>
    </p:spTree>
    <p:extLst>
      <p:ext uri="{BB962C8B-B14F-4D97-AF65-F5344CB8AC3E}">
        <p14:creationId xmlns:p14="http://schemas.microsoft.com/office/powerpoint/2010/main" val="2378563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750105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91438" y="1130855"/>
            <a:ext cx="4320000" cy="639762"/>
          </a:xfrm>
        </p:spPr>
        <p:txBody>
          <a:bodyPr anchor="b"/>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91438" y="1934246"/>
            <a:ext cx="4320000"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4" y="1130855"/>
            <a:ext cx="4320000" cy="639762"/>
          </a:xfrm>
        </p:spPr>
        <p:txBody>
          <a:bodyPr anchor="b"/>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4" y="1934246"/>
            <a:ext cx="4320000"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Titre 1"/>
          <p:cNvSpPr>
            <a:spLocks noGrp="1"/>
          </p:cNvSpPr>
          <p:nvPr>
            <p:ph type="title"/>
          </p:nvPr>
        </p:nvSpPr>
        <p:spPr>
          <a:xfrm>
            <a:off x="72000" y="0"/>
            <a:ext cx="8986721" cy="981075"/>
          </a:xfrm>
        </p:spPr>
        <p:txBody>
          <a:bodyPr/>
          <a:lstStyle>
            <a:lvl1pPr>
              <a:tabLst>
                <a:tab pos="3051175" algn="l"/>
              </a:tabLst>
              <a:defRPr/>
            </a:lvl1pPr>
          </a:lstStyle>
          <a:p>
            <a:r>
              <a:rPr lang="fr-FR" smtClean="0"/>
              <a:t>Modifiez le style du titre</a:t>
            </a:r>
            <a:endParaRPr lang="fr-FR" dirty="0"/>
          </a:p>
        </p:txBody>
      </p:sp>
    </p:spTree>
    <p:extLst>
      <p:ext uri="{BB962C8B-B14F-4D97-AF65-F5344CB8AC3E}">
        <p14:creationId xmlns:p14="http://schemas.microsoft.com/office/powerpoint/2010/main" val="40589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919539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619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33"/>
          <p:cNvSpPr>
            <a:spLocks noChangeArrowheads="1"/>
          </p:cNvSpPr>
          <p:nvPr userDrawn="1"/>
        </p:nvSpPr>
        <p:spPr bwMode="auto">
          <a:xfrm>
            <a:off x="0" y="788988"/>
            <a:ext cx="9144000" cy="4810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fr-F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910012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71999" y="0"/>
            <a:ext cx="8956497" cy="981075"/>
          </a:xfrm>
        </p:spPr>
        <p:txBody>
          <a:bodyPr/>
          <a:lstStyle/>
          <a:p>
            <a:r>
              <a:rPr lang="fr-FR" smtClean="0"/>
              <a:t>Modifiez le style du titre</a:t>
            </a:r>
            <a:endParaRPr lang="fr-FR" dirty="0"/>
          </a:p>
        </p:txBody>
      </p:sp>
      <p:sp>
        <p:nvSpPr>
          <p:cNvPr id="3" name="Espace réservé du tableau 2"/>
          <p:cNvSpPr>
            <a:spLocks noGrp="1"/>
          </p:cNvSpPr>
          <p:nvPr>
            <p:ph type="tbl" idx="1"/>
          </p:nvPr>
        </p:nvSpPr>
        <p:spPr>
          <a:xfrm>
            <a:off x="74613" y="1258888"/>
            <a:ext cx="8944259" cy="5116512"/>
          </a:xfrm>
        </p:spPr>
        <p:txBody>
          <a:bodyPr/>
          <a:lstStyle/>
          <a:p>
            <a:pPr lvl="0"/>
            <a:r>
              <a:rPr lang="fr-FR" noProof="0" smtClean="0"/>
              <a:t>Cliquez sur l'icône pour ajouter un tableau</a:t>
            </a:r>
          </a:p>
        </p:txBody>
      </p:sp>
    </p:spTree>
    <p:extLst>
      <p:ext uri="{BB962C8B-B14F-4D97-AF65-F5344CB8AC3E}">
        <p14:creationId xmlns:p14="http://schemas.microsoft.com/office/powerpoint/2010/main" val="265676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7726488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74613" y="1152000"/>
            <a:ext cx="4320000" cy="5116512"/>
          </a:xfrm>
        </p:spPr>
        <p:txBody>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70425" y="1152000"/>
            <a:ext cx="4320000" cy="5116512"/>
          </a:xfrm>
        </p:spPr>
        <p:txBody>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66675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4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74613" y="1491916"/>
            <a:ext cx="4320000" cy="4776596"/>
          </a:xfrm>
        </p:spPr>
        <p:txBody>
          <a:bodyPr/>
          <a:lstStyle>
            <a:lvl1pPr>
              <a:defRPr sz="1200"/>
            </a:lvl1pPr>
            <a:lvl2pPr>
              <a:defRPr sz="1100"/>
            </a:lvl2pPr>
            <a:lvl3pPr>
              <a:defRPr sz="1050"/>
            </a:lvl3pPr>
            <a:lvl4pPr>
              <a:defRPr sz="1000"/>
            </a:lvl4pPr>
            <a:lvl5pPr>
              <a:defRPr sz="10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70425" y="1491916"/>
            <a:ext cx="4320000" cy="4776596"/>
          </a:xfrm>
        </p:spPr>
        <p:txBody>
          <a:bodyPr/>
          <a:lstStyle>
            <a:lvl1pPr>
              <a:defRPr sz="1200"/>
            </a:lvl1pPr>
            <a:lvl2pPr>
              <a:defRPr sz="1100"/>
            </a:lvl2pPr>
            <a:lvl3pPr>
              <a:defRPr sz="1050"/>
            </a:lvl3pPr>
            <a:lvl4pPr>
              <a:defRPr sz="1000"/>
            </a:lvl4pPr>
            <a:lvl5pPr>
              <a:defRPr sz="10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33012556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72000" y="1152001"/>
            <a:ext cx="8963509" cy="24120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72000" y="3744227"/>
            <a:ext cx="8964000" cy="25200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2694391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74613" y="1152000"/>
            <a:ext cx="4320000" cy="5116512"/>
          </a:xfrm>
        </p:spPr>
        <p:txBody>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70425" y="1152000"/>
            <a:ext cx="4329196" cy="2399722"/>
          </a:xfrm>
        </p:spPr>
        <p:txBody>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contenu 5"/>
          <p:cNvSpPr>
            <a:spLocks noGrp="1"/>
          </p:cNvSpPr>
          <p:nvPr>
            <p:ph sz="quarter" idx="10"/>
          </p:nvPr>
        </p:nvSpPr>
        <p:spPr>
          <a:xfrm>
            <a:off x="4668639" y="3657500"/>
            <a:ext cx="4330982" cy="2618172"/>
          </a:xfrm>
        </p:spPr>
        <p:txBody>
          <a:bodyPr/>
          <a:lstStyle>
            <a:lvl1pPr>
              <a:defRPr sz="1400"/>
            </a:lvl1pPr>
            <a:lvl2pPr>
              <a:defRPr sz="1200"/>
            </a:lvl2pPr>
            <a:lvl3pPr>
              <a:defRPr sz="1100"/>
            </a:lvl3pPr>
            <a:lvl4pPr>
              <a:defRPr sz="1000"/>
            </a:lvl4pPr>
            <a:lvl5pPr>
              <a:defRPr sz="9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5318435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452438" indent="-452438">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74613" y="1152000"/>
            <a:ext cx="4320000" cy="5116512"/>
          </a:xfrm>
        </p:spPr>
        <p:txBody>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70425" y="1578542"/>
            <a:ext cx="4329196" cy="1973179"/>
          </a:xfrm>
        </p:spPr>
        <p:txBody>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contenu 5"/>
          <p:cNvSpPr>
            <a:spLocks noGrp="1"/>
          </p:cNvSpPr>
          <p:nvPr>
            <p:ph sz="quarter" idx="10"/>
          </p:nvPr>
        </p:nvSpPr>
        <p:spPr>
          <a:xfrm>
            <a:off x="4668639" y="4100362"/>
            <a:ext cx="4330982" cy="2175310"/>
          </a:xfrm>
        </p:spPr>
        <p:txBody>
          <a:bodyPr/>
          <a:lstStyle>
            <a:lvl1pPr>
              <a:defRPr sz="1400"/>
            </a:lvl1pPr>
            <a:lvl2pPr>
              <a:defRPr sz="1200"/>
            </a:lvl2pPr>
            <a:lvl3pPr>
              <a:defRPr sz="1100"/>
            </a:lvl3pPr>
            <a:lvl4pPr>
              <a:defRPr sz="1000"/>
            </a:lvl4pPr>
            <a:lvl5pPr>
              <a:defRPr sz="9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66180082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452438" indent="-452438">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74613" y="1578543"/>
            <a:ext cx="4320000" cy="4680344"/>
          </a:xfrm>
        </p:spPr>
        <p:txBody>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70425" y="1578542"/>
            <a:ext cx="4329196" cy="1973179"/>
          </a:xfrm>
        </p:spPr>
        <p:txBody>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contenu 5"/>
          <p:cNvSpPr>
            <a:spLocks noGrp="1"/>
          </p:cNvSpPr>
          <p:nvPr>
            <p:ph sz="quarter" idx="10"/>
          </p:nvPr>
        </p:nvSpPr>
        <p:spPr>
          <a:xfrm>
            <a:off x="4668639" y="4100362"/>
            <a:ext cx="4330982" cy="2175310"/>
          </a:xfrm>
        </p:spPr>
        <p:txBody>
          <a:bodyPr/>
          <a:lstStyle>
            <a:lvl1pPr>
              <a:defRPr sz="1400"/>
            </a:lvl1pPr>
            <a:lvl2pPr>
              <a:defRPr sz="1200"/>
            </a:lvl2pPr>
            <a:lvl3pPr>
              <a:defRPr sz="1100"/>
            </a:lvl3pPr>
            <a:lvl4pPr>
              <a:defRPr sz="1000"/>
            </a:lvl4pPr>
            <a:lvl5pPr>
              <a:defRPr sz="9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560778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452438" indent="-452438">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74613" y="1482293"/>
            <a:ext cx="4320000" cy="1982804"/>
          </a:xfrm>
        </p:spPr>
        <p:txBody>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70425" y="1482292"/>
            <a:ext cx="4320000" cy="1973179"/>
          </a:xfrm>
        </p:spPr>
        <p:txBody>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contenu 5"/>
          <p:cNvSpPr>
            <a:spLocks noGrp="1"/>
          </p:cNvSpPr>
          <p:nvPr>
            <p:ph sz="quarter" idx="10"/>
          </p:nvPr>
        </p:nvSpPr>
        <p:spPr>
          <a:xfrm>
            <a:off x="4668639" y="4101392"/>
            <a:ext cx="4320000" cy="2175310"/>
          </a:xfrm>
        </p:spPr>
        <p:txBody>
          <a:bodyPr/>
          <a:lstStyle>
            <a:lvl1pPr>
              <a:defRPr sz="1400"/>
            </a:lvl1pPr>
            <a:lvl2pPr>
              <a:defRPr sz="1200"/>
            </a:lvl2pPr>
            <a:lvl3pPr>
              <a:defRPr sz="1100"/>
            </a:lvl3pPr>
            <a:lvl4pPr>
              <a:defRPr sz="1000"/>
            </a:lvl4pPr>
            <a:lvl5pPr>
              <a:defRPr sz="9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contenu 2"/>
          <p:cNvSpPr>
            <a:spLocks noGrp="1"/>
          </p:cNvSpPr>
          <p:nvPr>
            <p:ph sz="half" idx="11"/>
          </p:nvPr>
        </p:nvSpPr>
        <p:spPr>
          <a:xfrm>
            <a:off x="74613" y="4101392"/>
            <a:ext cx="4320000" cy="2175310"/>
          </a:xfrm>
        </p:spPr>
        <p:txBody>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56567918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71438" y="0"/>
            <a:ext cx="8958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9" name="Rectangle 3"/>
          <p:cNvSpPr>
            <a:spLocks noGrp="1" noChangeArrowheads="1"/>
          </p:cNvSpPr>
          <p:nvPr>
            <p:ph type="body" idx="1"/>
          </p:nvPr>
        </p:nvSpPr>
        <p:spPr bwMode="auto">
          <a:xfrm>
            <a:off x="71438" y="1152525"/>
            <a:ext cx="8958262"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30" name="Line 412"/>
          <p:cNvSpPr>
            <a:spLocks noChangeShapeType="1"/>
          </p:cNvSpPr>
          <p:nvPr/>
        </p:nvSpPr>
        <p:spPr bwMode="auto">
          <a:xfrm>
            <a:off x="0" y="982663"/>
            <a:ext cx="91440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35" name="Line 412"/>
          <p:cNvSpPr>
            <a:spLocks noChangeShapeType="1"/>
          </p:cNvSpPr>
          <p:nvPr/>
        </p:nvSpPr>
        <p:spPr bwMode="auto">
          <a:xfrm>
            <a:off x="0" y="982663"/>
            <a:ext cx="91440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 name="Rectangle 475"/>
          <p:cNvSpPr>
            <a:spLocks noChangeArrowheads="1"/>
          </p:cNvSpPr>
          <p:nvPr/>
        </p:nvSpPr>
        <p:spPr bwMode="auto">
          <a:xfrm>
            <a:off x="978195" y="6438900"/>
            <a:ext cx="8165805" cy="431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6" name="Picture 484" descr="Image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54950" y="6434138"/>
            <a:ext cx="12985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Espace réservé de la date 3"/>
          <p:cNvSpPr txBox="1">
            <a:spLocks noGrp="1"/>
          </p:cNvSpPr>
          <p:nvPr/>
        </p:nvSpPr>
        <p:spPr bwMode="auto">
          <a:xfrm>
            <a:off x="2372650" y="6429375"/>
            <a:ext cx="5084762" cy="431800"/>
          </a:xfrm>
          <a:prstGeom prst="rect">
            <a:avLst/>
          </a:prstGeom>
          <a:solidFill>
            <a:schemeClr val="accent1">
              <a:alpha val="0"/>
            </a:schemeClr>
          </a:solidFill>
          <a:ln>
            <a:noFill/>
          </a:ln>
          <a:extLst>
            <a:ext uri="{91240B29-F687-4F45-9708-019B960494DF}">
              <a14:hiddenLine xmlns:a14="http://schemas.microsoft.com/office/drawing/2010/main" w="9525">
                <a:solidFill>
                  <a:schemeClr val="bg1"/>
                </a:solidFill>
                <a:miter lim="800000"/>
                <a:headEnd/>
                <a:tailEnd/>
              </a14:hiddenLine>
            </a:ext>
          </a:extLst>
        </p:spPr>
        <p:txBody>
          <a:bodyPr lIns="0" tIns="0" rIns="0" bIns="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fr-FR" sz="900" dirty="0" smtClean="0">
                <a:solidFill>
                  <a:schemeClr val="bg1"/>
                </a:solidFill>
                <a:latin typeface="Verdana" pitchFamily="34" charset="0"/>
              </a:rPr>
              <a:t>Rencontres</a:t>
            </a:r>
            <a:r>
              <a:rPr lang="fr-FR" sz="900" baseline="0" dirty="0" smtClean="0">
                <a:solidFill>
                  <a:schemeClr val="bg1"/>
                </a:solidFill>
                <a:latin typeface="Verdana" pitchFamily="34" charset="0"/>
              </a:rPr>
              <a:t> normandes du développement durable </a:t>
            </a:r>
          </a:p>
        </p:txBody>
      </p:sp>
      <p:sp>
        <p:nvSpPr>
          <p:cNvPr id="38" name="Espace réservé de la date 3"/>
          <p:cNvSpPr txBox="1">
            <a:spLocks noGrp="1"/>
          </p:cNvSpPr>
          <p:nvPr/>
        </p:nvSpPr>
        <p:spPr bwMode="auto">
          <a:xfrm>
            <a:off x="1100138" y="6429375"/>
            <a:ext cx="1039813" cy="431800"/>
          </a:xfrm>
          <a:prstGeom prst="rect">
            <a:avLst/>
          </a:prstGeom>
          <a:solidFill>
            <a:schemeClr val="accent1">
              <a:alpha val="0"/>
            </a:schemeClr>
          </a:solidFill>
          <a:ln>
            <a:noFill/>
          </a:ln>
          <a:extLst>
            <a:ext uri="{91240B29-F687-4F45-9708-019B960494DF}">
              <a14:hiddenLine xmlns:a14="http://schemas.microsoft.com/office/drawing/2010/main" w="9525">
                <a:solidFill>
                  <a:schemeClr val="bg1"/>
                </a:solidFill>
                <a:miter lim="800000"/>
                <a:headEnd/>
                <a:tailEnd/>
              </a14:hiddenLine>
            </a:ext>
          </a:extLst>
        </p:spPr>
        <p:txBody>
          <a:bodyPr lIns="0" tIns="0" rIns="0" bIns="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fr-FR" sz="900" dirty="0" smtClean="0">
                <a:solidFill>
                  <a:schemeClr val="bg1"/>
                </a:solidFill>
                <a:latin typeface="Verdana" pitchFamily="34" charset="0"/>
              </a:rPr>
              <a:t>Décembre 2016</a:t>
            </a:r>
            <a:endParaRPr lang="fr-FR" sz="900" dirty="0" smtClean="0">
              <a:solidFill>
                <a:schemeClr val="bg1"/>
              </a:solidFill>
              <a:latin typeface="Verdana" pitchFamily="34" charset="0"/>
            </a:endParaRPr>
          </a:p>
        </p:txBody>
      </p:sp>
      <p:grpSp>
        <p:nvGrpSpPr>
          <p:cNvPr id="39" name="Group 458"/>
          <p:cNvGrpSpPr>
            <a:grpSpLocks noChangeAspect="1"/>
          </p:cNvGrpSpPr>
          <p:nvPr/>
        </p:nvGrpSpPr>
        <p:grpSpPr bwMode="auto">
          <a:xfrm>
            <a:off x="8717444" y="6477098"/>
            <a:ext cx="312737" cy="315913"/>
            <a:chOff x="5160" y="3257"/>
            <a:chExt cx="222" cy="225"/>
          </a:xfrm>
          <a:solidFill>
            <a:schemeClr val="accent3"/>
          </a:solidFill>
        </p:grpSpPr>
        <p:sp>
          <p:nvSpPr>
            <p:cNvPr id="40" name="Freeform 421"/>
            <p:cNvSpPr>
              <a:spLocks noChangeAspect="1"/>
            </p:cNvSpPr>
            <p:nvPr/>
          </p:nvSpPr>
          <p:spPr bwMode="auto">
            <a:xfrm>
              <a:off x="5239" y="3439"/>
              <a:ext cx="0" cy="0"/>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1" name="Freeform 437"/>
            <p:cNvSpPr>
              <a:spLocks noChangeAspect="1"/>
            </p:cNvSpPr>
            <p:nvPr/>
          </p:nvSpPr>
          <p:spPr bwMode="auto">
            <a:xfrm>
              <a:off x="5194" y="3423"/>
              <a:ext cx="2" cy="2"/>
            </a:xfrm>
            <a:custGeom>
              <a:avLst/>
              <a:gdLst>
                <a:gd name="T0" fmla="*/ 0 w 4"/>
                <a:gd name="T1" fmla="*/ 0 h 4"/>
                <a:gd name="T2" fmla="*/ 4 w 4"/>
                <a:gd name="T3" fmla="*/ 4 h 4"/>
                <a:gd name="T4" fmla="*/ 4 w 4"/>
                <a:gd name="T5" fmla="*/ 3 h 4"/>
                <a:gd name="T6" fmla="*/ 0 w 4"/>
                <a:gd name="T7" fmla="*/ 0 h 4"/>
              </a:gdLst>
              <a:ahLst/>
              <a:cxnLst>
                <a:cxn ang="0">
                  <a:pos x="T0" y="T1"/>
                </a:cxn>
                <a:cxn ang="0">
                  <a:pos x="T2" y="T3"/>
                </a:cxn>
                <a:cxn ang="0">
                  <a:pos x="T4" y="T5"/>
                </a:cxn>
                <a:cxn ang="0">
                  <a:pos x="T6" y="T7"/>
                </a:cxn>
              </a:cxnLst>
              <a:rect l="0" t="0" r="r" b="b"/>
              <a:pathLst>
                <a:path w="4" h="4">
                  <a:moveTo>
                    <a:pt x="0" y="0"/>
                  </a:moveTo>
                  <a:cubicBezTo>
                    <a:pt x="2" y="2"/>
                    <a:pt x="4" y="4"/>
                    <a:pt x="4" y="4"/>
                  </a:cubicBezTo>
                  <a:cubicBezTo>
                    <a:pt x="4" y="3"/>
                    <a:pt x="4" y="3"/>
                    <a:pt x="4" y="3"/>
                  </a:cubicBezTo>
                  <a:cubicBezTo>
                    <a:pt x="3"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2" name="Freeform 438"/>
            <p:cNvSpPr>
              <a:spLocks noChangeAspect="1"/>
            </p:cNvSpPr>
            <p:nvPr/>
          </p:nvSpPr>
          <p:spPr bwMode="auto">
            <a:xfrm>
              <a:off x="5190" y="3423"/>
              <a:ext cx="1" cy="1"/>
            </a:xfrm>
            <a:custGeom>
              <a:avLst/>
              <a:gdLst>
                <a:gd name="T0" fmla="*/ 0 w 2"/>
                <a:gd name="T1" fmla="*/ 0 h 4"/>
                <a:gd name="T2" fmla="*/ 2 w 2"/>
                <a:gd name="T3" fmla="*/ 4 h 4"/>
                <a:gd name="T4" fmla="*/ 2 w 2"/>
                <a:gd name="T5" fmla="*/ 2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3" name="Freeform 439"/>
            <p:cNvSpPr>
              <a:spLocks noChangeAspect="1"/>
            </p:cNvSpPr>
            <p:nvPr/>
          </p:nvSpPr>
          <p:spPr bwMode="auto">
            <a:xfrm>
              <a:off x="5188" y="3411"/>
              <a:ext cx="18" cy="16"/>
            </a:xfrm>
            <a:custGeom>
              <a:avLst/>
              <a:gdLst>
                <a:gd name="T0" fmla="*/ 17 w 40"/>
                <a:gd name="T1" fmla="*/ 30 h 36"/>
                <a:gd name="T2" fmla="*/ 23 w 40"/>
                <a:gd name="T3" fmla="*/ 26 h 36"/>
                <a:gd name="T4" fmla="*/ 30 w 40"/>
                <a:gd name="T5" fmla="*/ 34 h 36"/>
                <a:gd name="T6" fmla="*/ 33 w 40"/>
                <a:gd name="T7" fmla="*/ 32 h 36"/>
                <a:gd name="T8" fmla="*/ 37 w 40"/>
                <a:gd name="T9" fmla="*/ 35 h 36"/>
                <a:gd name="T10" fmla="*/ 35 w 40"/>
                <a:gd name="T11" fmla="*/ 28 h 36"/>
                <a:gd name="T12" fmla="*/ 17 w 40"/>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40" h="36">
                  <a:moveTo>
                    <a:pt x="17" y="30"/>
                  </a:moveTo>
                  <a:cubicBezTo>
                    <a:pt x="19" y="28"/>
                    <a:pt x="19" y="25"/>
                    <a:pt x="23" y="26"/>
                  </a:cubicBezTo>
                  <a:cubicBezTo>
                    <a:pt x="25" y="28"/>
                    <a:pt x="28" y="32"/>
                    <a:pt x="30" y="34"/>
                  </a:cubicBezTo>
                  <a:cubicBezTo>
                    <a:pt x="33" y="36"/>
                    <a:pt x="32" y="32"/>
                    <a:pt x="33" y="32"/>
                  </a:cubicBezTo>
                  <a:cubicBezTo>
                    <a:pt x="35" y="34"/>
                    <a:pt x="37" y="36"/>
                    <a:pt x="37" y="35"/>
                  </a:cubicBezTo>
                  <a:cubicBezTo>
                    <a:pt x="40" y="35"/>
                    <a:pt x="39" y="32"/>
                    <a:pt x="35" y="28"/>
                  </a:cubicBezTo>
                  <a:cubicBezTo>
                    <a:pt x="21" y="25"/>
                    <a:pt x="0" y="0"/>
                    <a:pt x="1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4" name="Freeform 440"/>
            <p:cNvSpPr>
              <a:spLocks noChangeAspect="1"/>
            </p:cNvSpPr>
            <p:nvPr/>
          </p:nvSpPr>
          <p:spPr bwMode="auto">
            <a:xfrm>
              <a:off x="5187" y="3417"/>
              <a:ext cx="7" cy="7"/>
            </a:xfrm>
            <a:custGeom>
              <a:avLst/>
              <a:gdLst>
                <a:gd name="T0" fmla="*/ 0 w 15"/>
                <a:gd name="T1" fmla="*/ 0 h 15"/>
                <a:gd name="T2" fmla="*/ 10 w 15"/>
                <a:gd name="T3" fmla="*/ 13 h 15"/>
                <a:gd name="T4" fmla="*/ 15 w 15"/>
                <a:gd name="T5" fmla="*/ 12 h 15"/>
                <a:gd name="T6" fmla="*/ 0 w 15"/>
                <a:gd name="T7" fmla="*/ 0 h 15"/>
              </a:gdLst>
              <a:ahLst/>
              <a:cxnLst>
                <a:cxn ang="0">
                  <a:pos x="T0" y="T1"/>
                </a:cxn>
                <a:cxn ang="0">
                  <a:pos x="T2" y="T3"/>
                </a:cxn>
                <a:cxn ang="0">
                  <a:pos x="T4" y="T5"/>
                </a:cxn>
                <a:cxn ang="0">
                  <a:pos x="T6" y="T7"/>
                </a:cxn>
              </a:cxnLst>
              <a:rect l="0" t="0" r="r" b="b"/>
              <a:pathLst>
                <a:path w="15" h="15">
                  <a:moveTo>
                    <a:pt x="0" y="0"/>
                  </a:moveTo>
                  <a:cubicBezTo>
                    <a:pt x="10" y="13"/>
                    <a:pt x="10" y="13"/>
                    <a:pt x="10" y="13"/>
                  </a:cubicBezTo>
                  <a:cubicBezTo>
                    <a:pt x="12" y="14"/>
                    <a:pt x="15" y="15"/>
                    <a:pt x="15" y="12"/>
                  </a:cubicBezTo>
                  <a:cubicBezTo>
                    <a:pt x="9" y="6"/>
                    <a:pt x="5"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5" name="Freeform 441"/>
            <p:cNvSpPr>
              <a:spLocks noChangeAspect="1"/>
            </p:cNvSpPr>
            <p:nvPr/>
          </p:nvSpPr>
          <p:spPr bwMode="auto">
            <a:xfrm>
              <a:off x="5200" y="3435"/>
              <a:ext cx="32" cy="19"/>
            </a:xfrm>
            <a:custGeom>
              <a:avLst/>
              <a:gdLst>
                <a:gd name="T0" fmla="*/ 32 w 73"/>
                <a:gd name="T1" fmla="*/ 22 h 42"/>
                <a:gd name="T2" fmla="*/ 29 w 73"/>
                <a:gd name="T3" fmla="*/ 21 h 42"/>
                <a:gd name="T4" fmla="*/ 32 w 73"/>
                <a:gd name="T5" fmla="*/ 22 h 42"/>
                <a:gd name="T6" fmla="*/ 33 w 73"/>
                <a:gd name="T7" fmla="*/ 22 h 42"/>
                <a:gd name="T8" fmla="*/ 4 w 73"/>
                <a:gd name="T9" fmla="*/ 1 h 42"/>
                <a:gd name="T10" fmla="*/ 0 w 73"/>
                <a:gd name="T11" fmla="*/ 0 h 42"/>
                <a:gd name="T12" fmla="*/ 73 w 73"/>
                <a:gd name="T13" fmla="*/ 42 h 42"/>
                <a:gd name="T14" fmla="*/ 32 w 73"/>
                <a:gd name="T15" fmla="*/ 2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42">
                  <a:moveTo>
                    <a:pt x="32" y="22"/>
                  </a:moveTo>
                  <a:cubicBezTo>
                    <a:pt x="31" y="23"/>
                    <a:pt x="31" y="23"/>
                    <a:pt x="29" y="21"/>
                  </a:cubicBezTo>
                  <a:cubicBezTo>
                    <a:pt x="32" y="22"/>
                    <a:pt x="32" y="22"/>
                    <a:pt x="32" y="22"/>
                  </a:cubicBezTo>
                  <a:cubicBezTo>
                    <a:pt x="32" y="22"/>
                    <a:pt x="32" y="21"/>
                    <a:pt x="33" y="22"/>
                  </a:cubicBezTo>
                  <a:cubicBezTo>
                    <a:pt x="24" y="16"/>
                    <a:pt x="13" y="10"/>
                    <a:pt x="4" y="1"/>
                  </a:cubicBezTo>
                  <a:cubicBezTo>
                    <a:pt x="0" y="0"/>
                    <a:pt x="0" y="0"/>
                    <a:pt x="0" y="0"/>
                  </a:cubicBezTo>
                  <a:cubicBezTo>
                    <a:pt x="22" y="21"/>
                    <a:pt x="49" y="37"/>
                    <a:pt x="73" y="42"/>
                  </a:cubicBezTo>
                  <a:cubicBezTo>
                    <a:pt x="57" y="36"/>
                    <a:pt x="46" y="31"/>
                    <a:pt x="3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6" name="Freeform 442"/>
            <p:cNvSpPr>
              <a:spLocks noChangeAspect="1"/>
            </p:cNvSpPr>
            <p:nvPr/>
          </p:nvSpPr>
          <p:spPr bwMode="auto">
            <a:xfrm>
              <a:off x="5197" y="3435"/>
              <a:ext cx="1" cy="1"/>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0" y="0"/>
                    <a:pt x="0" y="0"/>
                    <a:pt x="0" y="0"/>
                  </a:cubicBezTo>
                  <a:cubicBezTo>
                    <a:pt x="1"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7" name="Freeform 443"/>
            <p:cNvSpPr>
              <a:spLocks noChangeAspect="1"/>
            </p:cNvSpPr>
            <p:nvPr/>
          </p:nvSpPr>
          <p:spPr bwMode="auto">
            <a:xfrm>
              <a:off x="5348" y="3330"/>
              <a:ext cx="10" cy="40"/>
            </a:xfrm>
            <a:custGeom>
              <a:avLst/>
              <a:gdLst>
                <a:gd name="T0" fmla="*/ 18 w 22"/>
                <a:gd name="T1" fmla="*/ 45 h 90"/>
                <a:gd name="T2" fmla="*/ 0 w 22"/>
                <a:gd name="T3" fmla="*/ 0 h 90"/>
                <a:gd name="T4" fmla="*/ 21 w 22"/>
                <a:gd name="T5" fmla="*/ 90 h 90"/>
                <a:gd name="T6" fmla="*/ 18 w 22"/>
                <a:gd name="T7" fmla="*/ 45 h 90"/>
              </a:gdLst>
              <a:ahLst/>
              <a:cxnLst>
                <a:cxn ang="0">
                  <a:pos x="T0" y="T1"/>
                </a:cxn>
                <a:cxn ang="0">
                  <a:pos x="T2" y="T3"/>
                </a:cxn>
                <a:cxn ang="0">
                  <a:pos x="T4" y="T5"/>
                </a:cxn>
                <a:cxn ang="0">
                  <a:pos x="T6" y="T7"/>
                </a:cxn>
              </a:cxnLst>
              <a:rect l="0" t="0" r="r" b="b"/>
              <a:pathLst>
                <a:path w="22" h="90">
                  <a:moveTo>
                    <a:pt x="18" y="45"/>
                  </a:moveTo>
                  <a:cubicBezTo>
                    <a:pt x="15" y="28"/>
                    <a:pt x="8" y="13"/>
                    <a:pt x="0" y="0"/>
                  </a:cubicBezTo>
                  <a:cubicBezTo>
                    <a:pt x="15" y="29"/>
                    <a:pt x="20" y="64"/>
                    <a:pt x="21" y="90"/>
                  </a:cubicBezTo>
                  <a:cubicBezTo>
                    <a:pt x="22" y="75"/>
                    <a:pt x="21" y="60"/>
                    <a:pt x="18"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8" name="Freeform 444"/>
            <p:cNvSpPr>
              <a:spLocks noChangeAspect="1"/>
            </p:cNvSpPr>
            <p:nvPr/>
          </p:nvSpPr>
          <p:spPr bwMode="auto">
            <a:xfrm>
              <a:off x="5326" y="3304"/>
              <a:ext cx="16" cy="19"/>
            </a:xfrm>
            <a:custGeom>
              <a:avLst/>
              <a:gdLst>
                <a:gd name="T0" fmla="*/ 0 w 35"/>
                <a:gd name="T1" fmla="*/ 0 h 42"/>
                <a:gd name="T2" fmla="*/ 35 w 35"/>
                <a:gd name="T3" fmla="*/ 42 h 42"/>
                <a:gd name="T4" fmla="*/ 4 w 35"/>
                <a:gd name="T5" fmla="*/ 3 h 42"/>
                <a:gd name="T6" fmla="*/ 0 w 35"/>
                <a:gd name="T7" fmla="*/ 0 h 42"/>
              </a:gdLst>
              <a:ahLst/>
              <a:cxnLst>
                <a:cxn ang="0">
                  <a:pos x="T0" y="T1"/>
                </a:cxn>
                <a:cxn ang="0">
                  <a:pos x="T2" y="T3"/>
                </a:cxn>
                <a:cxn ang="0">
                  <a:pos x="T4" y="T5"/>
                </a:cxn>
                <a:cxn ang="0">
                  <a:pos x="T6" y="T7"/>
                </a:cxn>
              </a:cxnLst>
              <a:rect l="0" t="0" r="r" b="b"/>
              <a:pathLst>
                <a:path w="35" h="42">
                  <a:moveTo>
                    <a:pt x="0" y="0"/>
                  </a:moveTo>
                  <a:cubicBezTo>
                    <a:pt x="13" y="16"/>
                    <a:pt x="25" y="28"/>
                    <a:pt x="35" y="42"/>
                  </a:cubicBezTo>
                  <a:cubicBezTo>
                    <a:pt x="27" y="27"/>
                    <a:pt x="15" y="14"/>
                    <a:pt x="4" y="3"/>
                  </a:cubicBezTo>
                  <a:cubicBezTo>
                    <a:pt x="3"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9" name="Freeform 445"/>
            <p:cNvSpPr>
              <a:spLocks noChangeAspect="1"/>
            </p:cNvSpPr>
            <p:nvPr/>
          </p:nvSpPr>
          <p:spPr bwMode="auto">
            <a:xfrm>
              <a:off x="5334" y="3311"/>
              <a:ext cx="14" cy="19"/>
            </a:xfrm>
            <a:custGeom>
              <a:avLst/>
              <a:gdLst>
                <a:gd name="T0" fmla="*/ 0 w 31"/>
                <a:gd name="T1" fmla="*/ 0 h 43"/>
                <a:gd name="T2" fmla="*/ 31 w 31"/>
                <a:gd name="T3" fmla="*/ 43 h 43"/>
                <a:gd name="T4" fmla="*/ 0 w 31"/>
                <a:gd name="T5" fmla="*/ 0 h 43"/>
              </a:gdLst>
              <a:ahLst/>
              <a:cxnLst>
                <a:cxn ang="0">
                  <a:pos x="T0" y="T1"/>
                </a:cxn>
                <a:cxn ang="0">
                  <a:pos x="T2" y="T3"/>
                </a:cxn>
                <a:cxn ang="0">
                  <a:pos x="T4" y="T5"/>
                </a:cxn>
              </a:cxnLst>
              <a:rect l="0" t="0" r="r" b="b"/>
              <a:pathLst>
                <a:path w="31" h="43">
                  <a:moveTo>
                    <a:pt x="0" y="0"/>
                  </a:moveTo>
                  <a:cubicBezTo>
                    <a:pt x="11" y="16"/>
                    <a:pt x="22" y="29"/>
                    <a:pt x="31" y="43"/>
                  </a:cubicBezTo>
                  <a:cubicBezTo>
                    <a:pt x="23" y="26"/>
                    <a:pt x="11"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50" name="Freeform 446"/>
            <p:cNvSpPr>
              <a:spLocks noChangeAspect="1"/>
            </p:cNvSpPr>
            <p:nvPr/>
          </p:nvSpPr>
          <p:spPr bwMode="auto">
            <a:xfrm>
              <a:off x="5281" y="3469"/>
              <a:ext cx="32" cy="13"/>
            </a:xfrm>
            <a:custGeom>
              <a:avLst/>
              <a:gdLst>
                <a:gd name="T0" fmla="*/ 41 w 71"/>
                <a:gd name="T1" fmla="*/ 11 h 27"/>
                <a:gd name="T2" fmla="*/ 10 w 71"/>
                <a:gd name="T3" fmla="*/ 22 h 27"/>
                <a:gd name="T4" fmla="*/ 0 w 71"/>
                <a:gd name="T5" fmla="*/ 27 h 27"/>
                <a:gd name="T6" fmla="*/ 3 w 71"/>
                <a:gd name="T7" fmla="*/ 26 h 27"/>
                <a:gd name="T8" fmla="*/ 54 w 71"/>
                <a:gd name="T9" fmla="*/ 10 h 27"/>
                <a:gd name="T10" fmla="*/ 71 w 71"/>
                <a:gd name="T11" fmla="*/ 0 h 27"/>
                <a:gd name="T12" fmla="*/ 41 w 71"/>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41" y="11"/>
                  </a:moveTo>
                  <a:cubicBezTo>
                    <a:pt x="25" y="17"/>
                    <a:pt x="15" y="21"/>
                    <a:pt x="10" y="22"/>
                  </a:cubicBezTo>
                  <a:cubicBezTo>
                    <a:pt x="7" y="23"/>
                    <a:pt x="4" y="24"/>
                    <a:pt x="0" y="27"/>
                  </a:cubicBezTo>
                  <a:cubicBezTo>
                    <a:pt x="3" y="26"/>
                    <a:pt x="3" y="26"/>
                    <a:pt x="3" y="26"/>
                  </a:cubicBezTo>
                  <a:cubicBezTo>
                    <a:pt x="20" y="23"/>
                    <a:pt x="37" y="17"/>
                    <a:pt x="54" y="10"/>
                  </a:cubicBezTo>
                  <a:cubicBezTo>
                    <a:pt x="60" y="7"/>
                    <a:pt x="66" y="4"/>
                    <a:pt x="71" y="0"/>
                  </a:cubicBezTo>
                  <a:cubicBezTo>
                    <a:pt x="61" y="5"/>
                    <a:pt x="51" y="8"/>
                    <a:pt x="4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51" name="Freeform 447"/>
            <p:cNvSpPr>
              <a:spLocks noChangeAspect="1"/>
            </p:cNvSpPr>
            <p:nvPr/>
          </p:nvSpPr>
          <p:spPr bwMode="auto">
            <a:xfrm>
              <a:off x="5276" y="3474"/>
              <a:ext cx="19" cy="7"/>
            </a:xfrm>
            <a:custGeom>
              <a:avLst/>
              <a:gdLst>
                <a:gd name="T0" fmla="*/ 22 w 42"/>
                <a:gd name="T1" fmla="*/ 11 h 15"/>
                <a:gd name="T2" fmla="*/ 22 w 42"/>
                <a:gd name="T3" fmla="*/ 11 h 15"/>
              </a:gdLst>
              <a:ahLst/>
              <a:cxnLst>
                <a:cxn ang="0">
                  <a:pos x="T0" y="T1"/>
                </a:cxn>
                <a:cxn ang="0">
                  <a:pos x="T2" y="T3"/>
                </a:cxn>
              </a:cxnLst>
              <a:rect l="0" t="0" r="r" b="b"/>
              <a:pathLst>
                <a:path w="42" h="15">
                  <a:moveTo>
                    <a:pt x="22" y="11"/>
                  </a:moveTo>
                  <a:cubicBezTo>
                    <a:pt x="42" y="0"/>
                    <a:pt x="0" y="15"/>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52" name="Freeform 448"/>
            <p:cNvSpPr>
              <a:spLocks noChangeAspect="1"/>
            </p:cNvSpPr>
            <p:nvPr/>
          </p:nvSpPr>
          <p:spPr bwMode="auto">
            <a:xfrm>
              <a:off x="5320" y="3444"/>
              <a:ext cx="3" cy="2"/>
            </a:xfrm>
            <a:custGeom>
              <a:avLst/>
              <a:gdLst>
                <a:gd name="T0" fmla="*/ 0 w 13"/>
                <a:gd name="T1" fmla="*/ 12 h 12"/>
                <a:gd name="T2" fmla="*/ 2 w 13"/>
                <a:gd name="T3" fmla="*/ 8 h 12"/>
                <a:gd name="T4" fmla="*/ 13 w 13"/>
                <a:gd name="T5" fmla="*/ 0 h 12"/>
                <a:gd name="T6" fmla="*/ 0 w 13"/>
                <a:gd name="T7" fmla="*/ 12 h 12"/>
              </a:gdLst>
              <a:ahLst/>
              <a:cxnLst>
                <a:cxn ang="0">
                  <a:pos x="T0" y="T1"/>
                </a:cxn>
                <a:cxn ang="0">
                  <a:pos x="T2" y="T3"/>
                </a:cxn>
                <a:cxn ang="0">
                  <a:pos x="T4" y="T5"/>
                </a:cxn>
                <a:cxn ang="0">
                  <a:pos x="T6" y="T7"/>
                </a:cxn>
              </a:cxnLst>
              <a:rect l="0" t="0" r="r" b="b"/>
              <a:pathLst>
                <a:path w="13" h="12">
                  <a:moveTo>
                    <a:pt x="0" y="12"/>
                  </a:moveTo>
                  <a:lnTo>
                    <a:pt x="2" y="8"/>
                  </a:lnTo>
                  <a:lnTo>
                    <a:pt x="13"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53" name="Freeform 449"/>
            <p:cNvSpPr>
              <a:spLocks noChangeAspect="1"/>
            </p:cNvSpPr>
            <p:nvPr/>
          </p:nvSpPr>
          <p:spPr bwMode="auto">
            <a:xfrm>
              <a:off x="5366" y="3368"/>
              <a:ext cx="5" cy="34"/>
            </a:xfrm>
            <a:custGeom>
              <a:avLst/>
              <a:gdLst>
                <a:gd name="T0" fmla="*/ 10 w 13"/>
                <a:gd name="T1" fmla="*/ 37 h 76"/>
                <a:gd name="T2" fmla="*/ 0 w 13"/>
                <a:gd name="T3" fmla="*/ 76 h 76"/>
                <a:gd name="T4" fmla="*/ 11 w 13"/>
                <a:gd name="T5" fmla="*/ 0 h 76"/>
                <a:gd name="T6" fmla="*/ 10 w 13"/>
                <a:gd name="T7" fmla="*/ 10 h 76"/>
                <a:gd name="T8" fmla="*/ 10 w 13"/>
                <a:gd name="T9" fmla="*/ 37 h 76"/>
              </a:gdLst>
              <a:ahLst/>
              <a:cxnLst>
                <a:cxn ang="0">
                  <a:pos x="T0" y="T1"/>
                </a:cxn>
                <a:cxn ang="0">
                  <a:pos x="T2" y="T3"/>
                </a:cxn>
                <a:cxn ang="0">
                  <a:pos x="T4" y="T5"/>
                </a:cxn>
                <a:cxn ang="0">
                  <a:pos x="T6" y="T7"/>
                </a:cxn>
                <a:cxn ang="0">
                  <a:pos x="T8" y="T9"/>
                </a:cxn>
              </a:cxnLst>
              <a:rect l="0" t="0" r="r" b="b"/>
              <a:pathLst>
                <a:path w="13" h="76">
                  <a:moveTo>
                    <a:pt x="10" y="37"/>
                  </a:moveTo>
                  <a:cubicBezTo>
                    <a:pt x="7" y="50"/>
                    <a:pt x="4" y="64"/>
                    <a:pt x="0" y="76"/>
                  </a:cubicBezTo>
                  <a:cubicBezTo>
                    <a:pt x="9" y="50"/>
                    <a:pt x="13" y="22"/>
                    <a:pt x="11" y="0"/>
                  </a:cubicBezTo>
                  <a:cubicBezTo>
                    <a:pt x="11" y="3"/>
                    <a:pt x="10" y="6"/>
                    <a:pt x="10" y="10"/>
                  </a:cubicBezTo>
                  <a:cubicBezTo>
                    <a:pt x="11" y="17"/>
                    <a:pt x="11" y="27"/>
                    <a:pt x="1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54" name="Freeform 450"/>
            <p:cNvSpPr>
              <a:spLocks noChangeAspect="1" noEditPoints="1"/>
            </p:cNvSpPr>
            <p:nvPr/>
          </p:nvSpPr>
          <p:spPr bwMode="auto">
            <a:xfrm>
              <a:off x="5160" y="3257"/>
              <a:ext cx="219" cy="225"/>
            </a:xfrm>
            <a:custGeom>
              <a:avLst/>
              <a:gdLst>
                <a:gd name="T0" fmla="*/ 449 w 492"/>
                <a:gd name="T1" fmla="*/ 269 h 507"/>
                <a:gd name="T2" fmla="*/ 393 w 492"/>
                <a:gd name="T3" fmla="*/ 121 h 507"/>
                <a:gd name="T4" fmla="*/ 149 w 492"/>
                <a:gd name="T5" fmla="*/ 80 h 507"/>
                <a:gd name="T6" fmla="*/ 59 w 492"/>
                <a:gd name="T7" fmla="*/ 212 h 507"/>
                <a:gd name="T8" fmla="*/ 76 w 492"/>
                <a:gd name="T9" fmla="*/ 349 h 507"/>
                <a:gd name="T10" fmla="*/ 62 w 492"/>
                <a:gd name="T11" fmla="*/ 358 h 507"/>
                <a:gd name="T12" fmla="*/ 58 w 492"/>
                <a:gd name="T13" fmla="*/ 353 h 507"/>
                <a:gd name="T14" fmla="*/ 53 w 492"/>
                <a:gd name="T15" fmla="*/ 353 h 507"/>
                <a:gd name="T16" fmla="*/ 47 w 492"/>
                <a:gd name="T17" fmla="*/ 349 h 507"/>
                <a:gd name="T18" fmla="*/ 36 w 492"/>
                <a:gd name="T19" fmla="*/ 345 h 507"/>
                <a:gd name="T20" fmla="*/ 13 w 492"/>
                <a:gd name="T21" fmla="*/ 303 h 507"/>
                <a:gd name="T22" fmla="*/ 69 w 492"/>
                <a:gd name="T23" fmla="*/ 80 h 507"/>
                <a:gd name="T24" fmla="*/ 264 w 492"/>
                <a:gd name="T25" fmla="*/ 4 h 507"/>
                <a:gd name="T26" fmla="*/ 330 w 492"/>
                <a:gd name="T27" fmla="*/ 19 h 507"/>
                <a:gd name="T28" fmla="*/ 452 w 492"/>
                <a:gd name="T29" fmla="*/ 121 h 507"/>
                <a:gd name="T30" fmla="*/ 491 w 492"/>
                <a:gd name="T31" fmla="*/ 261 h 507"/>
                <a:gd name="T32" fmla="*/ 288 w 492"/>
                <a:gd name="T33" fmla="*/ 507 h 507"/>
                <a:gd name="T34" fmla="*/ 451 w 492"/>
                <a:gd name="T35" fmla="*/ 388 h 507"/>
                <a:gd name="T36" fmla="*/ 327 w 492"/>
                <a:gd name="T37" fmla="*/ 489 h 507"/>
                <a:gd name="T38" fmla="*/ 433 w 492"/>
                <a:gd name="T39" fmla="*/ 410 h 507"/>
                <a:gd name="T40" fmla="*/ 367 w 492"/>
                <a:gd name="T41" fmla="*/ 468 h 507"/>
                <a:gd name="T42" fmla="*/ 357 w 492"/>
                <a:gd name="T43" fmla="*/ 461 h 507"/>
                <a:gd name="T44" fmla="*/ 314 w 492"/>
                <a:gd name="T45" fmla="*/ 475 h 507"/>
                <a:gd name="T46" fmla="*/ 341 w 492"/>
                <a:gd name="T47" fmla="*/ 460 h 507"/>
                <a:gd name="T48" fmla="*/ 433 w 492"/>
                <a:gd name="T49" fmla="*/ 357 h 507"/>
                <a:gd name="T50" fmla="*/ 450 w 492"/>
                <a:gd name="T51" fmla="*/ 307 h 507"/>
                <a:gd name="T52" fmla="*/ 452 w 492"/>
                <a:gd name="T53" fmla="*/ 225 h 507"/>
                <a:gd name="T54" fmla="*/ 450 w 492"/>
                <a:gd name="T55" fmla="*/ 307 h 507"/>
                <a:gd name="T56" fmla="*/ 423 w 492"/>
                <a:gd name="T57" fmla="*/ 374 h 507"/>
                <a:gd name="T58" fmla="*/ 332 w 492"/>
                <a:gd name="T59" fmla="*/ 450 h 507"/>
                <a:gd name="T60" fmla="*/ 322 w 492"/>
                <a:gd name="T61" fmla="*/ 455 h 507"/>
                <a:gd name="T62" fmla="*/ 101 w 492"/>
                <a:gd name="T63" fmla="*/ 428 h 507"/>
                <a:gd name="T64" fmla="*/ 139 w 492"/>
                <a:gd name="T65" fmla="*/ 447 h 507"/>
                <a:gd name="T66" fmla="*/ 144 w 492"/>
                <a:gd name="T67" fmla="*/ 443 h 507"/>
                <a:gd name="T68" fmla="*/ 270 w 492"/>
                <a:gd name="T69" fmla="*/ 467 h 507"/>
                <a:gd name="T70" fmla="*/ 35 w 492"/>
                <a:gd name="T71" fmla="*/ 291 h 507"/>
                <a:gd name="T72" fmla="*/ 41 w 492"/>
                <a:gd name="T73" fmla="*/ 301 h 507"/>
                <a:gd name="T74" fmla="*/ 67 w 492"/>
                <a:gd name="T75" fmla="*/ 157 h 507"/>
                <a:gd name="T76" fmla="*/ 370 w 492"/>
                <a:gd name="T77" fmla="*/ 75 h 507"/>
                <a:gd name="T78" fmla="*/ 226 w 492"/>
                <a:gd name="T79" fmla="*/ 41 h 507"/>
                <a:gd name="T80" fmla="*/ 178 w 492"/>
                <a:gd name="T81" fmla="*/ 55 h 507"/>
                <a:gd name="T82" fmla="*/ 102 w 492"/>
                <a:gd name="T83" fmla="*/ 107 h 507"/>
                <a:gd name="T84" fmla="*/ 100 w 492"/>
                <a:gd name="T85" fmla="*/ 110 h 507"/>
                <a:gd name="T86" fmla="*/ 285 w 492"/>
                <a:gd name="T87" fmla="*/ 44 h 507"/>
                <a:gd name="T88" fmla="*/ 416 w 492"/>
                <a:gd name="T89" fmla="*/ 79 h 507"/>
                <a:gd name="T90" fmla="*/ 231 w 492"/>
                <a:gd name="T91" fmla="*/ 17 h 507"/>
                <a:gd name="T92" fmla="*/ 469 w 492"/>
                <a:gd name="T93" fmla="*/ 355 h 507"/>
                <a:gd name="T94" fmla="*/ 464 w 492"/>
                <a:gd name="T95" fmla="*/ 207 h 507"/>
                <a:gd name="T96" fmla="*/ 399 w 492"/>
                <a:gd name="T97" fmla="*/ 425 h 507"/>
                <a:gd name="T98" fmla="*/ 424 w 492"/>
                <a:gd name="T99" fmla="*/ 401 h 507"/>
                <a:gd name="T100" fmla="*/ 445 w 492"/>
                <a:gd name="T101" fmla="*/ 371 h 507"/>
                <a:gd name="T102" fmla="*/ 464 w 492"/>
                <a:gd name="T103" fmla="*/ 20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2" h="507">
                  <a:moveTo>
                    <a:pt x="270" y="467"/>
                  </a:moveTo>
                  <a:cubicBezTo>
                    <a:pt x="305" y="461"/>
                    <a:pt x="337" y="446"/>
                    <a:pt x="362" y="425"/>
                  </a:cubicBezTo>
                  <a:cubicBezTo>
                    <a:pt x="417" y="388"/>
                    <a:pt x="449" y="325"/>
                    <a:pt x="449" y="269"/>
                  </a:cubicBezTo>
                  <a:cubicBezTo>
                    <a:pt x="450" y="245"/>
                    <a:pt x="448" y="211"/>
                    <a:pt x="435" y="181"/>
                  </a:cubicBezTo>
                  <a:cubicBezTo>
                    <a:pt x="424" y="150"/>
                    <a:pt x="403" y="123"/>
                    <a:pt x="384" y="111"/>
                  </a:cubicBezTo>
                  <a:cubicBezTo>
                    <a:pt x="387" y="114"/>
                    <a:pt x="390" y="118"/>
                    <a:pt x="393" y="121"/>
                  </a:cubicBezTo>
                  <a:cubicBezTo>
                    <a:pt x="388" y="117"/>
                    <a:pt x="383" y="113"/>
                    <a:pt x="378" y="110"/>
                  </a:cubicBezTo>
                  <a:cubicBezTo>
                    <a:pt x="325" y="58"/>
                    <a:pt x="245" y="41"/>
                    <a:pt x="175" y="66"/>
                  </a:cubicBezTo>
                  <a:cubicBezTo>
                    <a:pt x="165" y="69"/>
                    <a:pt x="158" y="75"/>
                    <a:pt x="149" y="80"/>
                  </a:cubicBezTo>
                  <a:cubicBezTo>
                    <a:pt x="139" y="85"/>
                    <a:pt x="130" y="91"/>
                    <a:pt x="122" y="98"/>
                  </a:cubicBezTo>
                  <a:cubicBezTo>
                    <a:pt x="122" y="98"/>
                    <a:pt x="122" y="98"/>
                    <a:pt x="122" y="98"/>
                  </a:cubicBezTo>
                  <a:cubicBezTo>
                    <a:pt x="88" y="127"/>
                    <a:pt x="65" y="167"/>
                    <a:pt x="59" y="212"/>
                  </a:cubicBezTo>
                  <a:cubicBezTo>
                    <a:pt x="56" y="233"/>
                    <a:pt x="55" y="254"/>
                    <a:pt x="59" y="275"/>
                  </a:cubicBezTo>
                  <a:cubicBezTo>
                    <a:pt x="60" y="283"/>
                    <a:pt x="58" y="283"/>
                    <a:pt x="58" y="288"/>
                  </a:cubicBezTo>
                  <a:cubicBezTo>
                    <a:pt x="60" y="310"/>
                    <a:pt x="64" y="327"/>
                    <a:pt x="76" y="349"/>
                  </a:cubicBezTo>
                  <a:cubicBezTo>
                    <a:pt x="76" y="349"/>
                    <a:pt x="75" y="350"/>
                    <a:pt x="75" y="350"/>
                  </a:cubicBezTo>
                  <a:cubicBezTo>
                    <a:pt x="77" y="353"/>
                    <a:pt x="79" y="356"/>
                    <a:pt x="80" y="358"/>
                  </a:cubicBezTo>
                  <a:cubicBezTo>
                    <a:pt x="67" y="353"/>
                    <a:pt x="49" y="325"/>
                    <a:pt x="62" y="358"/>
                  </a:cubicBezTo>
                  <a:cubicBezTo>
                    <a:pt x="62" y="358"/>
                    <a:pt x="62" y="358"/>
                    <a:pt x="62" y="358"/>
                  </a:cubicBezTo>
                  <a:cubicBezTo>
                    <a:pt x="59" y="354"/>
                    <a:pt x="59" y="354"/>
                    <a:pt x="59" y="354"/>
                  </a:cubicBezTo>
                  <a:cubicBezTo>
                    <a:pt x="58" y="353"/>
                    <a:pt x="58" y="353"/>
                    <a:pt x="58" y="353"/>
                  </a:cubicBezTo>
                  <a:cubicBezTo>
                    <a:pt x="58" y="353"/>
                    <a:pt x="58" y="353"/>
                    <a:pt x="58" y="353"/>
                  </a:cubicBezTo>
                  <a:cubicBezTo>
                    <a:pt x="53" y="347"/>
                    <a:pt x="49" y="343"/>
                    <a:pt x="45" y="339"/>
                  </a:cubicBezTo>
                  <a:cubicBezTo>
                    <a:pt x="47" y="344"/>
                    <a:pt x="50" y="349"/>
                    <a:pt x="53" y="353"/>
                  </a:cubicBezTo>
                  <a:cubicBezTo>
                    <a:pt x="52" y="353"/>
                    <a:pt x="51" y="353"/>
                    <a:pt x="50" y="354"/>
                  </a:cubicBezTo>
                  <a:cubicBezTo>
                    <a:pt x="49" y="353"/>
                    <a:pt x="49" y="353"/>
                    <a:pt x="49" y="353"/>
                  </a:cubicBezTo>
                  <a:cubicBezTo>
                    <a:pt x="48" y="351"/>
                    <a:pt x="47" y="349"/>
                    <a:pt x="47" y="349"/>
                  </a:cubicBezTo>
                  <a:cubicBezTo>
                    <a:pt x="46" y="349"/>
                    <a:pt x="45" y="348"/>
                    <a:pt x="44" y="348"/>
                  </a:cubicBezTo>
                  <a:cubicBezTo>
                    <a:pt x="35" y="337"/>
                    <a:pt x="25" y="315"/>
                    <a:pt x="25" y="320"/>
                  </a:cubicBezTo>
                  <a:cubicBezTo>
                    <a:pt x="24" y="324"/>
                    <a:pt x="29" y="334"/>
                    <a:pt x="36" y="345"/>
                  </a:cubicBezTo>
                  <a:cubicBezTo>
                    <a:pt x="36" y="347"/>
                    <a:pt x="36" y="347"/>
                    <a:pt x="36" y="347"/>
                  </a:cubicBezTo>
                  <a:cubicBezTo>
                    <a:pt x="29" y="333"/>
                    <a:pt x="32" y="349"/>
                    <a:pt x="27" y="340"/>
                  </a:cubicBezTo>
                  <a:cubicBezTo>
                    <a:pt x="22" y="328"/>
                    <a:pt x="17" y="316"/>
                    <a:pt x="13" y="303"/>
                  </a:cubicBezTo>
                  <a:cubicBezTo>
                    <a:pt x="0" y="250"/>
                    <a:pt x="4" y="201"/>
                    <a:pt x="23" y="150"/>
                  </a:cubicBezTo>
                  <a:cubicBezTo>
                    <a:pt x="26" y="144"/>
                    <a:pt x="26" y="144"/>
                    <a:pt x="26" y="144"/>
                  </a:cubicBezTo>
                  <a:cubicBezTo>
                    <a:pt x="36" y="120"/>
                    <a:pt x="50" y="98"/>
                    <a:pt x="69" y="80"/>
                  </a:cubicBezTo>
                  <a:cubicBezTo>
                    <a:pt x="66" y="85"/>
                    <a:pt x="66" y="85"/>
                    <a:pt x="66" y="85"/>
                  </a:cubicBezTo>
                  <a:cubicBezTo>
                    <a:pt x="81" y="70"/>
                    <a:pt x="97" y="57"/>
                    <a:pt x="114" y="45"/>
                  </a:cubicBezTo>
                  <a:cubicBezTo>
                    <a:pt x="155" y="15"/>
                    <a:pt x="208" y="0"/>
                    <a:pt x="264" y="4"/>
                  </a:cubicBezTo>
                  <a:cubicBezTo>
                    <a:pt x="322" y="10"/>
                    <a:pt x="376" y="35"/>
                    <a:pt x="419" y="77"/>
                  </a:cubicBezTo>
                  <a:cubicBezTo>
                    <a:pt x="401" y="60"/>
                    <a:pt x="381" y="46"/>
                    <a:pt x="359" y="34"/>
                  </a:cubicBezTo>
                  <a:cubicBezTo>
                    <a:pt x="350" y="28"/>
                    <a:pt x="339" y="24"/>
                    <a:pt x="330" y="19"/>
                  </a:cubicBezTo>
                  <a:cubicBezTo>
                    <a:pt x="340" y="25"/>
                    <a:pt x="350" y="28"/>
                    <a:pt x="359" y="34"/>
                  </a:cubicBezTo>
                  <a:cubicBezTo>
                    <a:pt x="397" y="56"/>
                    <a:pt x="427" y="88"/>
                    <a:pt x="449" y="114"/>
                  </a:cubicBezTo>
                  <a:cubicBezTo>
                    <a:pt x="451" y="118"/>
                    <a:pt x="450" y="118"/>
                    <a:pt x="452" y="121"/>
                  </a:cubicBezTo>
                  <a:cubicBezTo>
                    <a:pt x="465" y="142"/>
                    <a:pt x="473" y="166"/>
                    <a:pt x="480" y="186"/>
                  </a:cubicBezTo>
                  <a:cubicBezTo>
                    <a:pt x="481" y="186"/>
                    <a:pt x="484" y="196"/>
                    <a:pt x="484" y="193"/>
                  </a:cubicBezTo>
                  <a:cubicBezTo>
                    <a:pt x="489" y="214"/>
                    <a:pt x="492" y="239"/>
                    <a:pt x="491" y="261"/>
                  </a:cubicBezTo>
                  <a:cubicBezTo>
                    <a:pt x="491" y="270"/>
                    <a:pt x="490" y="280"/>
                    <a:pt x="491" y="290"/>
                  </a:cubicBezTo>
                  <a:cubicBezTo>
                    <a:pt x="480" y="368"/>
                    <a:pt x="433" y="443"/>
                    <a:pt x="354" y="484"/>
                  </a:cubicBezTo>
                  <a:cubicBezTo>
                    <a:pt x="334" y="495"/>
                    <a:pt x="309" y="502"/>
                    <a:pt x="288" y="507"/>
                  </a:cubicBezTo>
                  <a:cubicBezTo>
                    <a:pt x="320" y="499"/>
                    <a:pt x="351" y="485"/>
                    <a:pt x="378" y="465"/>
                  </a:cubicBezTo>
                  <a:cubicBezTo>
                    <a:pt x="406" y="448"/>
                    <a:pt x="429" y="426"/>
                    <a:pt x="442" y="404"/>
                  </a:cubicBezTo>
                  <a:cubicBezTo>
                    <a:pt x="451" y="388"/>
                    <a:pt x="451" y="388"/>
                    <a:pt x="451" y="388"/>
                  </a:cubicBezTo>
                  <a:cubicBezTo>
                    <a:pt x="432" y="419"/>
                    <a:pt x="407" y="445"/>
                    <a:pt x="378" y="465"/>
                  </a:cubicBezTo>
                  <a:cubicBezTo>
                    <a:pt x="362" y="475"/>
                    <a:pt x="344" y="484"/>
                    <a:pt x="325" y="490"/>
                  </a:cubicBezTo>
                  <a:cubicBezTo>
                    <a:pt x="327" y="489"/>
                    <a:pt x="327" y="489"/>
                    <a:pt x="327" y="489"/>
                  </a:cubicBezTo>
                  <a:cubicBezTo>
                    <a:pt x="341" y="484"/>
                    <a:pt x="354" y="476"/>
                    <a:pt x="367" y="468"/>
                  </a:cubicBezTo>
                  <a:cubicBezTo>
                    <a:pt x="392" y="455"/>
                    <a:pt x="414" y="436"/>
                    <a:pt x="428" y="417"/>
                  </a:cubicBezTo>
                  <a:cubicBezTo>
                    <a:pt x="433" y="410"/>
                    <a:pt x="433" y="410"/>
                    <a:pt x="433" y="410"/>
                  </a:cubicBezTo>
                  <a:cubicBezTo>
                    <a:pt x="436" y="406"/>
                    <a:pt x="439" y="400"/>
                    <a:pt x="442" y="395"/>
                  </a:cubicBezTo>
                  <a:cubicBezTo>
                    <a:pt x="430" y="414"/>
                    <a:pt x="415" y="429"/>
                    <a:pt x="399" y="444"/>
                  </a:cubicBezTo>
                  <a:cubicBezTo>
                    <a:pt x="389" y="453"/>
                    <a:pt x="378" y="461"/>
                    <a:pt x="367" y="468"/>
                  </a:cubicBezTo>
                  <a:cubicBezTo>
                    <a:pt x="360" y="473"/>
                    <a:pt x="352" y="476"/>
                    <a:pt x="344" y="479"/>
                  </a:cubicBezTo>
                  <a:cubicBezTo>
                    <a:pt x="346" y="478"/>
                    <a:pt x="346" y="478"/>
                    <a:pt x="346" y="478"/>
                  </a:cubicBezTo>
                  <a:cubicBezTo>
                    <a:pt x="353" y="474"/>
                    <a:pt x="367" y="458"/>
                    <a:pt x="357" y="461"/>
                  </a:cubicBezTo>
                  <a:cubicBezTo>
                    <a:pt x="309" y="491"/>
                    <a:pt x="230" y="496"/>
                    <a:pt x="230" y="493"/>
                  </a:cubicBezTo>
                  <a:cubicBezTo>
                    <a:pt x="228" y="492"/>
                    <a:pt x="251" y="492"/>
                    <a:pt x="273" y="487"/>
                  </a:cubicBezTo>
                  <a:cubicBezTo>
                    <a:pt x="295" y="483"/>
                    <a:pt x="316" y="475"/>
                    <a:pt x="314" y="475"/>
                  </a:cubicBezTo>
                  <a:cubicBezTo>
                    <a:pt x="309" y="476"/>
                    <a:pt x="304" y="477"/>
                    <a:pt x="299" y="478"/>
                  </a:cubicBezTo>
                  <a:cubicBezTo>
                    <a:pt x="304" y="477"/>
                    <a:pt x="308" y="475"/>
                    <a:pt x="312" y="473"/>
                  </a:cubicBezTo>
                  <a:cubicBezTo>
                    <a:pt x="322" y="469"/>
                    <a:pt x="335" y="465"/>
                    <a:pt x="341" y="460"/>
                  </a:cubicBezTo>
                  <a:cubicBezTo>
                    <a:pt x="360" y="447"/>
                    <a:pt x="384" y="433"/>
                    <a:pt x="402" y="412"/>
                  </a:cubicBezTo>
                  <a:cubicBezTo>
                    <a:pt x="412" y="399"/>
                    <a:pt x="423" y="382"/>
                    <a:pt x="431" y="364"/>
                  </a:cubicBezTo>
                  <a:cubicBezTo>
                    <a:pt x="430" y="363"/>
                    <a:pt x="436" y="355"/>
                    <a:pt x="433" y="357"/>
                  </a:cubicBezTo>
                  <a:cubicBezTo>
                    <a:pt x="443" y="342"/>
                    <a:pt x="450" y="321"/>
                    <a:pt x="449" y="313"/>
                  </a:cubicBezTo>
                  <a:cubicBezTo>
                    <a:pt x="449" y="312"/>
                    <a:pt x="449" y="312"/>
                    <a:pt x="449" y="312"/>
                  </a:cubicBezTo>
                  <a:cubicBezTo>
                    <a:pt x="449" y="311"/>
                    <a:pt x="450" y="309"/>
                    <a:pt x="450" y="307"/>
                  </a:cubicBezTo>
                  <a:cubicBezTo>
                    <a:pt x="459" y="278"/>
                    <a:pt x="457" y="257"/>
                    <a:pt x="453" y="231"/>
                  </a:cubicBezTo>
                  <a:cubicBezTo>
                    <a:pt x="452" y="222"/>
                    <a:pt x="450" y="213"/>
                    <a:pt x="449" y="203"/>
                  </a:cubicBezTo>
                  <a:cubicBezTo>
                    <a:pt x="450" y="209"/>
                    <a:pt x="451" y="219"/>
                    <a:pt x="452" y="225"/>
                  </a:cubicBezTo>
                  <a:cubicBezTo>
                    <a:pt x="453" y="231"/>
                    <a:pt x="453" y="231"/>
                    <a:pt x="453" y="231"/>
                  </a:cubicBezTo>
                  <a:cubicBezTo>
                    <a:pt x="455" y="254"/>
                    <a:pt x="455" y="277"/>
                    <a:pt x="450" y="299"/>
                  </a:cubicBezTo>
                  <a:cubicBezTo>
                    <a:pt x="450" y="301"/>
                    <a:pt x="450" y="304"/>
                    <a:pt x="450" y="307"/>
                  </a:cubicBezTo>
                  <a:cubicBezTo>
                    <a:pt x="448" y="312"/>
                    <a:pt x="448" y="312"/>
                    <a:pt x="448" y="312"/>
                  </a:cubicBezTo>
                  <a:cubicBezTo>
                    <a:pt x="449" y="313"/>
                    <a:pt x="449" y="313"/>
                    <a:pt x="449" y="313"/>
                  </a:cubicBezTo>
                  <a:cubicBezTo>
                    <a:pt x="444" y="335"/>
                    <a:pt x="432" y="357"/>
                    <a:pt x="423" y="374"/>
                  </a:cubicBezTo>
                  <a:cubicBezTo>
                    <a:pt x="404" y="404"/>
                    <a:pt x="373" y="431"/>
                    <a:pt x="340" y="446"/>
                  </a:cubicBezTo>
                  <a:cubicBezTo>
                    <a:pt x="356" y="437"/>
                    <a:pt x="370" y="426"/>
                    <a:pt x="383" y="414"/>
                  </a:cubicBezTo>
                  <a:cubicBezTo>
                    <a:pt x="367" y="428"/>
                    <a:pt x="350" y="441"/>
                    <a:pt x="332" y="450"/>
                  </a:cubicBezTo>
                  <a:cubicBezTo>
                    <a:pt x="323" y="454"/>
                    <a:pt x="323" y="454"/>
                    <a:pt x="323" y="454"/>
                  </a:cubicBezTo>
                  <a:cubicBezTo>
                    <a:pt x="305" y="460"/>
                    <a:pt x="305" y="460"/>
                    <a:pt x="305" y="460"/>
                  </a:cubicBezTo>
                  <a:cubicBezTo>
                    <a:pt x="322" y="455"/>
                    <a:pt x="322" y="455"/>
                    <a:pt x="322" y="455"/>
                  </a:cubicBezTo>
                  <a:cubicBezTo>
                    <a:pt x="311" y="460"/>
                    <a:pt x="300" y="464"/>
                    <a:pt x="288" y="468"/>
                  </a:cubicBezTo>
                  <a:cubicBezTo>
                    <a:pt x="224" y="486"/>
                    <a:pt x="149" y="471"/>
                    <a:pt x="96" y="427"/>
                  </a:cubicBezTo>
                  <a:cubicBezTo>
                    <a:pt x="101" y="428"/>
                    <a:pt x="101" y="428"/>
                    <a:pt x="101" y="428"/>
                  </a:cubicBezTo>
                  <a:cubicBezTo>
                    <a:pt x="127" y="448"/>
                    <a:pt x="158" y="461"/>
                    <a:pt x="184" y="464"/>
                  </a:cubicBezTo>
                  <a:cubicBezTo>
                    <a:pt x="166" y="459"/>
                    <a:pt x="154" y="455"/>
                    <a:pt x="138" y="448"/>
                  </a:cubicBezTo>
                  <a:cubicBezTo>
                    <a:pt x="138" y="448"/>
                    <a:pt x="138" y="447"/>
                    <a:pt x="139" y="447"/>
                  </a:cubicBezTo>
                  <a:cubicBezTo>
                    <a:pt x="129" y="443"/>
                    <a:pt x="117" y="437"/>
                    <a:pt x="106" y="429"/>
                  </a:cubicBezTo>
                  <a:cubicBezTo>
                    <a:pt x="111" y="430"/>
                    <a:pt x="115" y="432"/>
                    <a:pt x="120" y="433"/>
                  </a:cubicBezTo>
                  <a:cubicBezTo>
                    <a:pt x="127" y="435"/>
                    <a:pt x="134" y="440"/>
                    <a:pt x="144" y="443"/>
                  </a:cubicBezTo>
                  <a:cubicBezTo>
                    <a:pt x="181" y="460"/>
                    <a:pt x="221" y="467"/>
                    <a:pt x="261" y="462"/>
                  </a:cubicBezTo>
                  <a:cubicBezTo>
                    <a:pt x="296" y="458"/>
                    <a:pt x="331" y="446"/>
                    <a:pt x="361" y="427"/>
                  </a:cubicBezTo>
                  <a:cubicBezTo>
                    <a:pt x="332" y="448"/>
                    <a:pt x="302" y="460"/>
                    <a:pt x="270" y="467"/>
                  </a:cubicBezTo>
                  <a:close/>
                  <a:moveTo>
                    <a:pt x="39" y="298"/>
                  </a:moveTo>
                  <a:cubicBezTo>
                    <a:pt x="35" y="289"/>
                    <a:pt x="35" y="289"/>
                    <a:pt x="35" y="289"/>
                  </a:cubicBezTo>
                  <a:cubicBezTo>
                    <a:pt x="35" y="291"/>
                    <a:pt x="35" y="291"/>
                    <a:pt x="35" y="291"/>
                  </a:cubicBezTo>
                  <a:cubicBezTo>
                    <a:pt x="36" y="294"/>
                    <a:pt x="37" y="296"/>
                    <a:pt x="39" y="298"/>
                  </a:cubicBezTo>
                  <a:close/>
                  <a:moveTo>
                    <a:pt x="33" y="229"/>
                  </a:moveTo>
                  <a:cubicBezTo>
                    <a:pt x="30" y="249"/>
                    <a:pt x="33" y="277"/>
                    <a:pt x="41" y="301"/>
                  </a:cubicBezTo>
                  <a:cubicBezTo>
                    <a:pt x="42" y="302"/>
                    <a:pt x="42" y="302"/>
                    <a:pt x="42" y="302"/>
                  </a:cubicBezTo>
                  <a:cubicBezTo>
                    <a:pt x="36" y="281"/>
                    <a:pt x="32" y="254"/>
                    <a:pt x="33" y="229"/>
                  </a:cubicBezTo>
                  <a:close/>
                  <a:moveTo>
                    <a:pt x="67" y="157"/>
                  </a:moveTo>
                  <a:cubicBezTo>
                    <a:pt x="66" y="157"/>
                    <a:pt x="66" y="157"/>
                    <a:pt x="66" y="157"/>
                  </a:cubicBezTo>
                  <a:cubicBezTo>
                    <a:pt x="67" y="157"/>
                    <a:pt x="67" y="157"/>
                    <a:pt x="67" y="157"/>
                  </a:cubicBezTo>
                  <a:close/>
                  <a:moveTo>
                    <a:pt x="370" y="75"/>
                  </a:moveTo>
                  <a:cubicBezTo>
                    <a:pt x="349" y="62"/>
                    <a:pt x="321" y="48"/>
                    <a:pt x="291" y="42"/>
                  </a:cubicBezTo>
                  <a:cubicBezTo>
                    <a:pt x="283" y="39"/>
                    <a:pt x="273" y="40"/>
                    <a:pt x="262" y="39"/>
                  </a:cubicBezTo>
                  <a:cubicBezTo>
                    <a:pt x="247" y="38"/>
                    <a:pt x="238" y="39"/>
                    <a:pt x="226" y="41"/>
                  </a:cubicBezTo>
                  <a:cubicBezTo>
                    <a:pt x="235" y="41"/>
                    <a:pt x="235" y="41"/>
                    <a:pt x="235" y="41"/>
                  </a:cubicBezTo>
                  <a:cubicBezTo>
                    <a:pt x="214" y="41"/>
                    <a:pt x="203" y="48"/>
                    <a:pt x="183" y="51"/>
                  </a:cubicBezTo>
                  <a:cubicBezTo>
                    <a:pt x="183" y="52"/>
                    <a:pt x="181" y="54"/>
                    <a:pt x="178" y="55"/>
                  </a:cubicBezTo>
                  <a:cubicBezTo>
                    <a:pt x="165" y="60"/>
                    <a:pt x="151" y="65"/>
                    <a:pt x="142" y="71"/>
                  </a:cubicBezTo>
                  <a:cubicBezTo>
                    <a:pt x="130" y="79"/>
                    <a:pt x="118" y="87"/>
                    <a:pt x="111" y="96"/>
                  </a:cubicBezTo>
                  <a:cubicBezTo>
                    <a:pt x="108" y="98"/>
                    <a:pt x="106" y="103"/>
                    <a:pt x="102" y="107"/>
                  </a:cubicBezTo>
                  <a:cubicBezTo>
                    <a:pt x="89" y="123"/>
                    <a:pt x="89" y="123"/>
                    <a:pt x="89" y="123"/>
                  </a:cubicBezTo>
                  <a:cubicBezTo>
                    <a:pt x="90" y="123"/>
                    <a:pt x="90" y="123"/>
                    <a:pt x="90" y="123"/>
                  </a:cubicBezTo>
                  <a:cubicBezTo>
                    <a:pt x="93" y="119"/>
                    <a:pt x="97" y="114"/>
                    <a:pt x="100" y="110"/>
                  </a:cubicBezTo>
                  <a:cubicBezTo>
                    <a:pt x="111" y="97"/>
                    <a:pt x="126" y="83"/>
                    <a:pt x="140" y="75"/>
                  </a:cubicBezTo>
                  <a:cubicBezTo>
                    <a:pt x="176" y="52"/>
                    <a:pt x="217" y="42"/>
                    <a:pt x="258" y="42"/>
                  </a:cubicBezTo>
                  <a:cubicBezTo>
                    <a:pt x="267" y="43"/>
                    <a:pt x="276" y="42"/>
                    <a:pt x="285" y="44"/>
                  </a:cubicBezTo>
                  <a:cubicBezTo>
                    <a:pt x="312" y="47"/>
                    <a:pt x="341" y="62"/>
                    <a:pt x="359" y="69"/>
                  </a:cubicBezTo>
                  <a:cubicBezTo>
                    <a:pt x="362" y="70"/>
                    <a:pt x="366" y="74"/>
                    <a:pt x="370" y="75"/>
                  </a:cubicBezTo>
                  <a:close/>
                  <a:moveTo>
                    <a:pt x="416" y="79"/>
                  </a:moveTo>
                  <a:cubicBezTo>
                    <a:pt x="389" y="53"/>
                    <a:pt x="354" y="32"/>
                    <a:pt x="322" y="20"/>
                  </a:cubicBezTo>
                  <a:cubicBezTo>
                    <a:pt x="309" y="15"/>
                    <a:pt x="283" y="10"/>
                    <a:pt x="261" y="9"/>
                  </a:cubicBezTo>
                  <a:cubicBezTo>
                    <a:pt x="240" y="10"/>
                    <a:pt x="224" y="14"/>
                    <a:pt x="231" y="17"/>
                  </a:cubicBezTo>
                  <a:cubicBezTo>
                    <a:pt x="247" y="8"/>
                    <a:pt x="305" y="12"/>
                    <a:pt x="348" y="36"/>
                  </a:cubicBezTo>
                  <a:cubicBezTo>
                    <a:pt x="392" y="59"/>
                    <a:pt x="418" y="93"/>
                    <a:pt x="416" y="79"/>
                  </a:cubicBezTo>
                  <a:close/>
                  <a:moveTo>
                    <a:pt x="469" y="355"/>
                  </a:moveTo>
                  <a:cubicBezTo>
                    <a:pt x="474" y="341"/>
                    <a:pt x="479" y="326"/>
                    <a:pt x="483" y="310"/>
                  </a:cubicBezTo>
                  <a:cubicBezTo>
                    <a:pt x="480" y="325"/>
                    <a:pt x="475" y="340"/>
                    <a:pt x="469" y="355"/>
                  </a:cubicBezTo>
                  <a:close/>
                  <a:moveTo>
                    <a:pt x="464" y="207"/>
                  </a:moveTo>
                  <a:cubicBezTo>
                    <a:pt x="476" y="249"/>
                    <a:pt x="471" y="297"/>
                    <a:pt x="455" y="339"/>
                  </a:cubicBezTo>
                  <a:cubicBezTo>
                    <a:pt x="444" y="371"/>
                    <a:pt x="418" y="400"/>
                    <a:pt x="398" y="423"/>
                  </a:cubicBezTo>
                  <a:cubicBezTo>
                    <a:pt x="399" y="425"/>
                    <a:pt x="399" y="425"/>
                    <a:pt x="399" y="425"/>
                  </a:cubicBezTo>
                  <a:cubicBezTo>
                    <a:pt x="402" y="422"/>
                    <a:pt x="402" y="422"/>
                    <a:pt x="402" y="422"/>
                  </a:cubicBezTo>
                  <a:cubicBezTo>
                    <a:pt x="411" y="414"/>
                    <a:pt x="418" y="407"/>
                    <a:pt x="425" y="400"/>
                  </a:cubicBezTo>
                  <a:cubicBezTo>
                    <a:pt x="424" y="401"/>
                    <a:pt x="424" y="401"/>
                    <a:pt x="424" y="401"/>
                  </a:cubicBezTo>
                  <a:cubicBezTo>
                    <a:pt x="426" y="399"/>
                    <a:pt x="426" y="399"/>
                    <a:pt x="426" y="399"/>
                  </a:cubicBezTo>
                  <a:cubicBezTo>
                    <a:pt x="431" y="394"/>
                    <a:pt x="435" y="388"/>
                    <a:pt x="440" y="381"/>
                  </a:cubicBezTo>
                  <a:cubicBezTo>
                    <a:pt x="442" y="378"/>
                    <a:pt x="443" y="374"/>
                    <a:pt x="445" y="371"/>
                  </a:cubicBezTo>
                  <a:cubicBezTo>
                    <a:pt x="467" y="333"/>
                    <a:pt x="478" y="288"/>
                    <a:pt x="474" y="250"/>
                  </a:cubicBezTo>
                  <a:cubicBezTo>
                    <a:pt x="472" y="226"/>
                    <a:pt x="467" y="206"/>
                    <a:pt x="459" y="185"/>
                  </a:cubicBezTo>
                  <a:cubicBezTo>
                    <a:pt x="460" y="191"/>
                    <a:pt x="463" y="201"/>
                    <a:pt x="464"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55" name="Freeform 451"/>
            <p:cNvSpPr>
              <a:spLocks noChangeAspect="1"/>
            </p:cNvSpPr>
            <p:nvPr/>
          </p:nvSpPr>
          <p:spPr bwMode="auto">
            <a:xfrm>
              <a:off x="5199" y="3419"/>
              <a:ext cx="152" cy="56"/>
            </a:xfrm>
            <a:custGeom>
              <a:avLst/>
              <a:gdLst>
                <a:gd name="T0" fmla="*/ 241 w 344"/>
                <a:gd name="T1" fmla="*/ 89 h 127"/>
                <a:gd name="T2" fmla="*/ 201 w 344"/>
                <a:gd name="T3" fmla="*/ 104 h 127"/>
                <a:gd name="T4" fmla="*/ 168 w 344"/>
                <a:gd name="T5" fmla="*/ 111 h 127"/>
                <a:gd name="T6" fmla="*/ 4 w 344"/>
                <a:gd name="T7" fmla="*/ 63 h 127"/>
                <a:gd name="T8" fmla="*/ 1 w 344"/>
                <a:gd name="T9" fmla="*/ 68 h 127"/>
                <a:gd name="T10" fmla="*/ 183 w 344"/>
                <a:gd name="T11" fmla="*/ 119 h 127"/>
                <a:gd name="T12" fmla="*/ 185 w 344"/>
                <a:gd name="T13" fmla="*/ 119 h 127"/>
                <a:gd name="T14" fmla="*/ 281 w 344"/>
                <a:gd name="T15" fmla="*/ 76 h 127"/>
                <a:gd name="T16" fmla="*/ 344 w 344"/>
                <a:gd name="T17" fmla="*/ 0 h 127"/>
                <a:gd name="T18" fmla="*/ 241 w 344"/>
                <a:gd name="T19" fmla="*/ 8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127">
                  <a:moveTo>
                    <a:pt x="241" y="89"/>
                  </a:moveTo>
                  <a:cubicBezTo>
                    <a:pt x="229" y="95"/>
                    <a:pt x="215" y="100"/>
                    <a:pt x="201" y="104"/>
                  </a:cubicBezTo>
                  <a:cubicBezTo>
                    <a:pt x="190" y="107"/>
                    <a:pt x="179" y="109"/>
                    <a:pt x="168" y="111"/>
                  </a:cubicBezTo>
                  <a:cubicBezTo>
                    <a:pt x="115" y="119"/>
                    <a:pt x="50" y="100"/>
                    <a:pt x="4" y="63"/>
                  </a:cubicBezTo>
                  <a:cubicBezTo>
                    <a:pt x="2" y="64"/>
                    <a:pt x="0" y="65"/>
                    <a:pt x="1" y="68"/>
                  </a:cubicBezTo>
                  <a:cubicBezTo>
                    <a:pt x="50" y="111"/>
                    <a:pt x="120" y="127"/>
                    <a:pt x="183" y="119"/>
                  </a:cubicBezTo>
                  <a:cubicBezTo>
                    <a:pt x="185" y="119"/>
                    <a:pt x="185" y="119"/>
                    <a:pt x="185" y="119"/>
                  </a:cubicBezTo>
                  <a:cubicBezTo>
                    <a:pt x="212" y="112"/>
                    <a:pt x="255" y="99"/>
                    <a:pt x="281" y="76"/>
                  </a:cubicBezTo>
                  <a:cubicBezTo>
                    <a:pt x="307" y="54"/>
                    <a:pt x="330" y="29"/>
                    <a:pt x="344" y="0"/>
                  </a:cubicBezTo>
                  <a:cubicBezTo>
                    <a:pt x="319" y="39"/>
                    <a:pt x="284" y="71"/>
                    <a:pt x="241"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56" name="Freeform 452"/>
            <p:cNvSpPr>
              <a:spLocks noChangeAspect="1"/>
            </p:cNvSpPr>
            <p:nvPr/>
          </p:nvSpPr>
          <p:spPr bwMode="auto">
            <a:xfrm>
              <a:off x="5342" y="3323"/>
              <a:ext cx="14" cy="52"/>
            </a:xfrm>
            <a:custGeom>
              <a:avLst/>
              <a:gdLst>
                <a:gd name="T0" fmla="*/ 0 w 33"/>
                <a:gd name="T1" fmla="*/ 0 h 116"/>
                <a:gd name="T2" fmla="*/ 15 w 33"/>
                <a:gd name="T3" fmla="*/ 29 h 116"/>
                <a:gd name="T4" fmla="*/ 32 w 33"/>
                <a:gd name="T5" fmla="*/ 116 h 116"/>
                <a:gd name="T6" fmla="*/ 27 w 33"/>
                <a:gd name="T7" fmla="*/ 52 h 116"/>
                <a:gd name="T8" fmla="*/ 0 w 33"/>
                <a:gd name="T9" fmla="*/ 0 h 116"/>
              </a:gdLst>
              <a:ahLst/>
              <a:cxnLst>
                <a:cxn ang="0">
                  <a:pos x="T0" y="T1"/>
                </a:cxn>
                <a:cxn ang="0">
                  <a:pos x="T2" y="T3"/>
                </a:cxn>
                <a:cxn ang="0">
                  <a:pos x="T4" y="T5"/>
                </a:cxn>
                <a:cxn ang="0">
                  <a:pos x="T6" y="T7"/>
                </a:cxn>
                <a:cxn ang="0">
                  <a:pos x="T8" y="T9"/>
                </a:cxn>
              </a:cxnLst>
              <a:rect l="0" t="0" r="r" b="b"/>
              <a:pathLst>
                <a:path w="33" h="116">
                  <a:moveTo>
                    <a:pt x="0" y="0"/>
                  </a:moveTo>
                  <a:cubicBezTo>
                    <a:pt x="6" y="9"/>
                    <a:pt x="11" y="19"/>
                    <a:pt x="15" y="29"/>
                  </a:cubicBezTo>
                  <a:cubicBezTo>
                    <a:pt x="27" y="58"/>
                    <a:pt x="32" y="87"/>
                    <a:pt x="32" y="116"/>
                  </a:cubicBezTo>
                  <a:cubicBezTo>
                    <a:pt x="33" y="95"/>
                    <a:pt x="32" y="73"/>
                    <a:pt x="27" y="52"/>
                  </a:cubicBezTo>
                  <a:cubicBezTo>
                    <a:pt x="22" y="30"/>
                    <a:pt x="11" y="1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80" name="Freeform 453"/>
            <p:cNvSpPr>
              <a:spLocks noChangeAspect="1"/>
            </p:cNvSpPr>
            <p:nvPr/>
          </p:nvSpPr>
          <p:spPr bwMode="auto">
            <a:xfrm>
              <a:off x="5280" y="3370"/>
              <a:ext cx="81" cy="89"/>
            </a:xfrm>
            <a:custGeom>
              <a:avLst/>
              <a:gdLst>
                <a:gd name="T0" fmla="*/ 168 w 182"/>
                <a:gd name="T1" fmla="*/ 35 h 202"/>
                <a:gd name="T2" fmla="*/ 170 w 182"/>
                <a:gd name="T3" fmla="*/ 11 h 202"/>
                <a:gd name="T4" fmla="*/ 140 w 182"/>
                <a:gd name="T5" fmla="*/ 101 h 202"/>
                <a:gd name="T6" fmla="*/ 17 w 182"/>
                <a:gd name="T7" fmla="*/ 198 h 202"/>
                <a:gd name="T8" fmla="*/ 0 w 182"/>
                <a:gd name="T9" fmla="*/ 202 h 202"/>
                <a:gd name="T10" fmla="*/ 175 w 182"/>
                <a:gd name="T11" fmla="*/ 5 h 202"/>
                <a:gd name="T12" fmla="*/ 174 w 182"/>
                <a:gd name="T13" fmla="*/ 0 h 202"/>
                <a:gd name="T14" fmla="*/ 139 w 182"/>
                <a:gd name="T15" fmla="*/ 111 h 202"/>
                <a:gd name="T16" fmla="*/ 168 w 182"/>
                <a:gd name="T17" fmla="*/ 3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02">
                  <a:moveTo>
                    <a:pt x="168" y="35"/>
                  </a:moveTo>
                  <a:cubicBezTo>
                    <a:pt x="169" y="27"/>
                    <a:pt x="169" y="19"/>
                    <a:pt x="170" y="11"/>
                  </a:cubicBezTo>
                  <a:cubicBezTo>
                    <a:pt x="167" y="43"/>
                    <a:pt x="157" y="73"/>
                    <a:pt x="140" y="101"/>
                  </a:cubicBezTo>
                  <a:cubicBezTo>
                    <a:pt x="114" y="146"/>
                    <a:pt x="70" y="182"/>
                    <a:pt x="17" y="198"/>
                  </a:cubicBezTo>
                  <a:cubicBezTo>
                    <a:pt x="12" y="200"/>
                    <a:pt x="6" y="201"/>
                    <a:pt x="0" y="202"/>
                  </a:cubicBezTo>
                  <a:cubicBezTo>
                    <a:pt x="103" y="191"/>
                    <a:pt x="182" y="90"/>
                    <a:pt x="175" y="5"/>
                  </a:cubicBezTo>
                  <a:cubicBezTo>
                    <a:pt x="174" y="0"/>
                    <a:pt x="174" y="0"/>
                    <a:pt x="174" y="0"/>
                  </a:cubicBezTo>
                  <a:cubicBezTo>
                    <a:pt x="173" y="40"/>
                    <a:pt x="161" y="79"/>
                    <a:pt x="139" y="111"/>
                  </a:cubicBezTo>
                  <a:cubicBezTo>
                    <a:pt x="154" y="88"/>
                    <a:pt x="164" y="62"/>
                    <a:pt x="16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82" name="Freeform 454"/>
            <p:cNvSpPr>
              <a:spLocks noChangeAspect="1"/>
            </p:cNvSpPr>
            <p:nvPr/>
          </p:nvSpPr>
          <p:spPr bwMode="auto">
            <a:xfrm>
              <a:off x="5303" y="3455"/>
              <a:ext cx="8" cy="4"/>
            </a:xfrm>
            <a:custGeom>
              <a:avLst/>
              <a:gdLst>
                <a:gd name="T0" fmla="*/ 18 w 18"/>
                <a:gd name="T1" fmla="*/ 0 h 9"/>
                <a:gd name="T2" fmla="*/ 10 w 18"/>
                <a:gd name="T3" fmla="*/ 4 h 9"/>
                <a:gd name="T4" fmla="*/ 0 w 18"/>
                <a:gd name="T5" fmla="*/ 9 h 9"/>
                <a:gd name="T6" fmla="*/ 6 w 18"/>
                <a:gd name="T7" fmla="*/ 7 h 9"/>
                <a:gd name="T8" fmla="*/ 18 w 18"/>
                <a:gd name="T9" fmla="*/ 0 h 9"/>
              </a:gdLst>
              <a:ahLst/>
              <a:cxnLst>
                <a:cxn ang="0">
                  <a:pos x="T0" y="T1"/>
                </a:cxn>
                <a:cxn ang="0">
                  <a:pos x="T2" y="T3"/>
                </a:cxn>
                <a:cxn ang="0">
                  <a:pos x="T4" y="T5"/>
                </a:cxn>
                <a:cxn ang="0">
                  <a:pos x="T6" y="T7"/>
                </a:cxn>
                <a:cxn ang="0">
                  <a:pos x="T8" y="T9"/>
                </a:cxn>
              </a:cxnLst>
              <a:rect l="0" t="0" r="r" b="b"/>
              <a:pathLst>
                <a:path w="18" h="9">
                  <a:moveTo>
                    <a:pt x="18" y="0"/>
                  </a:moveTo>
                  <a:cubicBezTo>
                    <a:pt x="10" y="4"/>
                    <a:pt x="10" y="4"/>
                    <a:pt x="10" y="4"/>
                  </a:cubicBezTo>
                  <a:cubicBezTo>
                    <a:pt x="6" y="6"/>
                    <a:pt x="3" y="8"/>
                    <a:pt x="0" y="9"/>
                  </a:cubicBezTo>
                  <a:cubicBezTo>
                    <a:pt x="2" y="8"/>
                    <a:pt x="4" y="7"/>
                    <a:pt x="6" y="7"/>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83" name="Freeform 455"/>
            <p:cNvSpPr>
              <a:spLocks noChangeAspect="1"/>
            </p:cNvSpPr>
            <p:nvPr/>
          </p:nvSpPr>
          <p:spPr bwMode="auto">
            <a:xfrm>
              <a:off x="5349" y="3402"/>
              <a:ext cx="17" cy="33"/>
            </a:xfrm>
            <a:custGeom>
              <a:avLst/>
              <a:gdLst>
                <a:gd name="T0" fmla="*/ 0 w 38"/>
                <a:gd name="T1" fmla="*/ 74 h 74"/>
                <a:gd name="T2" fmla="*/ 1 w 38"/>
                <a:gd name="T3" fmla="*/ 73 h 74"/>
                <a:gd name="T4" fmla="*/ 20 w 38"/>
                <a:gd name="T5" fmla="*/ 45 h 74"/>
                <a:gd name="T6" fmla="*/ 38 w 38"/>
                <a:gd name="T7" fmla="*/ 0 h 74"/>
                <a:gd name="T8" fmla="*/ 0 w 38"/>
                <a:gd name="T9" fmla="*/ 74 h 74"/>
              </a:gdLst>
              <a:ahLst/>
              <a:cxnLst>
                <a:cxn ang="0">
                  <a:pos x="T0" y="T1"/>
                </a:cxn>
                <a:cxn ang="0">
                  <a:pos x="T2" y="T3"/>
                </a:cxn>
                <a:cxn ang="0">
                  <a:pos x="T4" y="T5"/>
                </a:cxn>
                <a:cxn ang="0">
                  <a:pos x="T6" y="T7"/>
                </a:cxn>
                <a:cxn ang="0">
                  <a:pos x="T8" y="T9"/>
                </a:cxn>
              </a:cxnLst>
              <a:rect l="0" t="0" r="r" b="b"/>
              <a:pathLst>
                <a:path w="38" h="74">
                  <a:moveTo>
                    <a:pt x="0" y="74"/>
                  </a:moveTo>
                  <a:cubicBezTo>
                    <a:pt x="1" y="73"/>
                    <a:pt x="1" y="73"/>
                    <a:pt x="1" y="73"/>
                  </a:cubicBezTo>
                  <a:cubicBezTo>
                    <a:pt x="8" y="64"/>
                    <a:pt x="15" y="55"/>
                    <a:pt x="20" y="45"/>
                  </a:cubicBezTo>
                  <a:cubicBezTo>
                    <a:pt x="27" y="31"/>
                    <a:pt x="33" y="16"/>
                    <a:pt x="38" y="0"/>
                  </a:cubicBezTo>
                  <a:cubicBezTo>
                    <a:pt x="29" y="29"/>
                    <a:pt x="13" y="54"/>
                    <a:pt x="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84" name="Freeform 456"/>
            <p:cNvSpPr>
              <a:spLocks noChangeAspect="1"/>
            </p:cNvSpPr>
            <p:nvPr/>
          </p:nvSpPr>
          <p:spPr bwMode="auto">
            <a:xfrm>
              <a:off x="5376" y="3390"/>
              <a:ext cx="2" cy="9"/>
            </a:xfrm>
            <a:custGeom>
              <a:avLst/>
              <a:gdLst>
                <a:gd name="T0" fmla="*/ 0 w 4"/>
                <a:gd name="T1" fmla="*/ 21 h 21"/>
                <a:gd name="T2" fmla="*/ 4 w 4"/>
                <a:gd name="T3" fmla="*/ 6 h 21"/>
                <a:gd name="T4" fmla="*/ 4 w 4"/>
                <a:gd name="T5" fmla="*/ 0 h 21"/>
                <a:gd name="T6" fmla="*/ 2 w 4"/>
                <a:gd name="T7" fmla="*/ 10 h 21"/>
                <a:gd name="T8" fmla="*/ 0 w 4"/>
                <a:gd name="T9" fmla="*/ 21 h 21"/>
              </a:gdLst>
              <a:ahLst/>
              <a:cxnLst>
                <a:cxn ang="0">
                  <a:pos x="T0" y="T1"/>
                </a:cxn>
                <a:cxn ang="0">
                  <a:pos x="T2" y="T3"/>
                </a:cxn>
                <a:cxn ang="0">
                  <a:pos x="T4" y="T5"/>
                </a:cxn>
                <a:cxn ang="0">
                  <a:pos x="T6" y="T7"/>
                </a:cxn>
                <a:cxn ang="0">
                  <a:pos x="T8" y="T9"/>
                </a:cxn>
              </a:cxnLst>
              <a:rect l="0" t="0" r="r" b="b"/>
              <a:pathLst>
                <a:path w="4" h="21">
                  <a:moveTo>
                    <a:pt x="0" y="21"/>
                  </a:moveTo>
                  <a:cubicBezTo>
                    <a:pt x="1" y="17"/>
                    <a:pt x="3" y="10"/>
                    <a:pt x="4" y="6"/>
                  </a:cubicBezTo>
                  <a:cubicBezTo>
                    <a:pt x="4" y="0"/>
                    <a:pt x="4" y="0"/>
                    <a:pt x="4" y="0"/>
                  </a:cubicBezTo>
                  <a:cubicBezTo>
                    <a:pt x="2" y="10"/>
                    <a:pt x="2" y="10"/>
                    <a:pt x="2" y="10"/>
                  </a:cubicBezTo>
                  <a:cubicBezTo>
                    <a:pt x="1" y="13"/>
                    <a:pt x="1" y="17"/>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85" name="Freeform 457"/>
            <p:cNvSpPr>
              <a:spLocks noChangeAspect="1"/>
            </p:cNvSpPr>
            <p:nvPr/>
          </p:nvSpPr>
          <p:spPr bwMode="auto">
            <a:xfrm>
              <a:off x="5346" y="3291"/>
              <a:ext cx="36" cy="99"/>
            </a:xfrm>
            <a:custGeom>
              <a:avLst/>
              <a:gdLst>
                <a:gd name="T0" fmla="*/ 30 w 81"/>
                <a:gd name="T1" fmla="*/ 37 h 222"/>
                <a:gd name="T2" fmla="*/ 72 w 81"/>
                <a:gd name="T3" fmla="*/ 213 h 222"/>
                <a:gd name="T4" fmla="*/ 71 w 81"/>
                <a:gd name="T5" fmla="*/ 222 h 222"/>
                <a:gd name="T6" fmla="*/ 65 w 81"/>
                <a:gd name="T7" fmla="*/ 105 h 222"/>
                <a:gd name="T8" fmla="*/ 55 w 81"/>
                <a:gd name="T9" fmla="*/ 81 h 222"/>
                <a:gd name="T10" fmla="*/ 0 w 81"/>
                <a:gd name="T11" fmla="*/ 0 h 222"/>
                <a:gd name="T12" fmla="*/ 30 w 81"/>
                <a:gd name="T13" fmla="*/ 36 h 222"/>
                <a:gd name="T14" fmla="*/ 30 w 81"/>
                <a:gd name="T15" fmla="*/ 37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22">
                  <a:moveTo>
                    <a:pt x="30" y="37"/>
                  </a:moveTo>
                  <a:cubicBezTo>
                    <a:pt x="66" y="90"/>
                    <a:pt x="80" y="153"/>
                    <a:pt x="72" y="213"/>
                  </a:cubicBezTo>
                  <a:cubicBezTo>
                    <a:pt x="72" y="216"/>
                    <a:pt x="72" y="219"/>
                    <a:pt x="71" y="222"/>
                  </a:cubicBezTo>
                  <a:cubicBezTo>
                    <a:pt x="81" y="182"/>
                    <a:pt x="78" y="139"/>
                    <a:pt x="65" y="105"/>
                  </a:cubicBezTo>
                  <a:cubicBezTo>
                    <a:pt x="63" y="97"/>
                    <a:pt x="57" y="88"/>
                    <a:pt x="55" y="81"/>
                  </a:cubicBezTo>
                  <a:cubicBezTo>
                    <a:pt x="43" y="49"/>
                    <a:pt x="23" y="22"/>
                    <a:pt x="0" y="0"/>
                  </a:cubicBezTo>
                  <a:cubicBezTo>
                    <a:pt x="11" y="11"/>
                    <a:pt x="21" y="23"/>
                    <a:pt x="30" y="36"/>
                  </a:cubicBezTo>
                  <a:lnTo>
                    <a:pt x="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grpSp>
      <p:sp>
        <p:nvSpPr>
          <p:cNvPr id="86" name="Oval 13"/>
          <p:cNvSpPr txBox="1">
            <a:spLocks noChangeAspect="1" noChangeArrowheads="1"/>
          </p:cNvSpPr>
          <p:nvPr/>
        </p:nvSpPr>
        <p:spPr bwMode="auto">
          <a:xfrm>
            <a:off x="8737600" y="6500813"/>
            <a:ext cx="277813" cy="277812"/>
          </a:xfrm>
          <a:prstGeom prst="ellipse">
            <a:avLst/>
          </a:prstGeom>
          <a:solidFill>
            <a:schemeClr val="accent3"/>
          </a:solidFill>
          <a:ln>
            <a:noFill/>
          </a:ln>
          <a:effectLst/>
        </p:spPr>
        <p:txBody>
          <a:bodyPr lIns="0" tIns="0" rIns="0" bIns="0" anchor="ctr" anchorCtr="1"/>
          <a:lstStyle>
            <a:defPPr>
              <a:defRPr lang="fr-FR"/>
            </a:defPPr>
            <a:lvl1pPr algn="ctr" rtl="0" eaLnBrk="0" fontAlgn="base" hangingPunct="0">
              <a:spcBef>
                <a:spcPct val="0"/>
              </a:spcBef>
              <a:spcAft>
                <a:spcPct val="0"/>
              </a:spcAft>
              <a:defRPr sz="900" b="1" kern="1200" smtClean="0">
                <a:solidFill>
                  <a:schemeClr val="bg1"/>
                </a:solidFill>
                <a:latin typeface="+mn-lt"/>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E08334B-91D7-46DA-837A-2A85F7B647E5}" type="slidenum">
              <a:rPr lang="fr-FR"/>
              <a:pPr>
                <a:defRPr/>
              </a:pPr>
              <a:t>‹N°›</a:t>
            </a:fld>
            <a:endParaRPr lang="fr-FR"/>
          </a:p>
        </p:txBody>
      </p:sp>
      <p:pic>
        <p:nvPicPr>
          <p:cNvPr id="87" name="Image 8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6361768"/>
            <a:ext cx="872279" cy="499450"/>
          </a:xfrm>
          <a:prstGeom prst="rect">
            <a:avLst/>
          </a:prstGeom>
        </p:spPr>
      </p:pic>
    </p:spTree>
  </p:cSld>
  <p:clrMap bg1="lt1" tx1="dk1" bg2="lt2" tx2="dk2" accent1="accent1" accent2="accent2" accent3="accent3" accent4="accent4" accent5="accent5" accent6="accent6" hlink="hlink" folHlink="folHlink"/>
  <p:sldLayoutIdLst>
    <p:sldLayoutId id="2147483756"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7" r:id="rId14"/>
    <p:sldLayoutId id="2147483755" r:id="rId15"/>
  </p:sldLayoutIdLst>
  <p:timing>
    <p:tnLst>
      <p:par>
        <p:cTn id="1" dur="indefinite" restart="never" nodeType="tmRoot"/>
      </p:par>
    </p:tnLst>
  </p:timing>
  <p:hf hdr="0" ftr="0" dt="0"/>
  <p:txStyles>
    <p:titleStyle>
      <a:lvl1pPr marL="452438" indent="-452438" algn="l" rtl="0" eaLnBrk="1" fontAlgn="base" hangingPunct="1">
        <a:spcBef>
          <a:spcPct val="0"/>
        </a:spcBef>
        <a:spcAft>
          <a:spcPct val="0"/>
        </a:spcAft>
        <a:defRPr sz="2000" b="1">
          <a:solidFill>
            <a:schemeClr val="accent1"/>
          </a:solidFill>
          <a:latin typeface="+mj-lt"/>
          <a:ea typeface="+mj-ea"/>
          <a:cs typeface="+mj-cs"/>
        </a:defRPr>
      </a:lvl1pPr>
      <a:lvl2pPr marL="452438" indent="-452438" algn="l" rtl="0" eaLnBrk="1" fontAlgn="base" hangingPunct="1">
        <a:spcBef>
          <a:spcPct val="0"/>
        </a:spcBef>
        <a:spcAft>
          <a:spcPct val="0"/>
        </a:spcAft>
        <a:defRPr sz="2000" b="1">
          <a:solidFill>
            <a:schemeClr val="accent1"/>
          </a:solidFill>
          <a:latin typeface="Verdana" pitchFamily="34" charset="0"/>
        </a:defRPr>
      </a:lvl2pPr>
      <a:lvl3pPr marL="452438" indent="-452438" algn="l" rtl="0" eaLnBrk="1" fontAlgn="base" hangingPunct="1">
        <a:spcBef>
          <a:spcPct val="0"/>
        </a:spcBef>
        <a:spcAft>
          <a:spcPct val="0"/>
        </a:spcAft>
        <a:defRPr sz="2000" b="1">
          <a:solidFill>
            <a:schemeClr val="accent1"/>
          </a:solidFill>
          <a:latin typeface="Verdana" pitchFamily="34" charset="0"/>
        </a:defRPr>
      </a:lvl3pPr>
      <a:lvl4pPr marL="452438" indent="-452438" algn="l" rtl="0" eaLnBrk="1" fontAlgn="base" hangingPunct="1">
        <a:spcBef>
          <a:spcPct val="0"/>
        </a:spcBef>
        <a:spcAft>
          <a:spcPct val="0"/>
        </a:spcAft>
        <a:defRPr sz="2000" b="1">
          <a:solidFill>
            <a:schemeClr val="accent1"/>
          </a:solidFill>
          <a:latin typeface="Verdana" pitchFamily="34" charset="0"/>
        </a:defRPr>
      </a:lvl4pPr>
      <a:lvl5pPr marL="452438" indent="-452438" algn="l" rtl="0" eaLnBrk="1" fontAlgn="base" hangingPunct="1">
        <a:spcBef>
          <a:spcPct val="0"/>
        </a:spcBef>
        <a:spcAft>
          <a:spcPct val="0"/>
        </a:spcAft>
        <a:defRPr sz="2000" b="1">
          <a:solidFill>
            <a:schemeClr val="accent1"/>
          </a:solidFill>
          <a:latin typeface="Verdana" pitchFamily="34" charset="0"/>
        </a:defRPr>
      </a:lvl5pPr>
      <a:lvl6pPr marL="1082675" indent="-625475" algn="l" rtl="0" eaLnBrk="1" fontAlgn="base" hangingPunct="1">
        <a:spcBef>
          <a:spcPct val="0"/>
        </a:spcBef>
        <a:spcAft>
          <a:spcPct val="0"/>
        </a:spcAft>
        <a:defRPr sz="2600" b="1">
          <a:solidFill>
            <a:schemeClr val="accent1"/>
          </a:solidFill>
          <a:latin typeface="Verdana" pitchFamily="34" charset="0"/>
        </a:defRPr>
      </a:lvl6pPr>
      <a:lvl7pPr marL="1539875" indent="-625475" algn="l" rtl="0" eaLnBrk="1" fontAlgn="base" hangingPunct="1">
        <a:spcBef>
          <a:spcPct val="0"/>
        </a:spcBef>
        <a:spcAft>
          <a:spcPct val="0"/>
        </a:spcAft>
        <a:defRPr sz="2600" b="1">
          <a:solidFill>
            <a:schemeClr val="accent1"/>
          </a:solidFill>
          <a:latin typeface="Verdana" pitchFamily="34" charset="0"/>
        </a:defRPr>
      </a:lvl7pPr>
      <a:lvl8pPr marL="1997075" indent="-625475" algn="l" rtl="0" eaLnBrk="1" fontAlgn="base" hangingPunct="1">
        <a:spcBef>
          <a:spcPct val="0"/>
        </a:spcBef>
        <a:spcAft>
          <a:spcPct val="0"/>
        </a:spcAft>
        <a:defRPr sz="2600" b="1">
          <a:solidFill>
            <a:schemeClr val="accent1"/>
          </a:solidFill>
          <a:latin typeface="Verdana" pitchFamily="34" charset="0"/>
        </a:defRPr>
      </a:lvl8pPr>
      <a:lvl9pPr marL="2454275" indent="-625475" algn="l" rtl="0" eaLnBrk="1" fontAlgn="base" hangingPunct="1">
        <a:spcBef>
          <a:spcPct val="0"/>
        </a:spcBef>
        <a:spcAft>
          <a:spcPct val="0"/>
        </a:spcAft>
        <a:defRPr sz="2600" b="1">
          <a:solidFill>
            <a:schemeClr val="accent1"/>
          </a:solidFill>
          <a:latin typeface="Verdana" pitchFamily="34" charset="0"/>
        </a:defRPr>
      </a:lvl9pPr>
    </p:titleStyle>
    <p:bodyStyle>
      <a:lvl1pPr marL="342900" indent="-342900" algn="l" rtl="0" eaLnBrk="1" fontAlgn="base" hangingPunct="1">
        <a:spcBef>
          <a:spcPct val="20000"/>
        </a:spcBef>
        <a:spcAft>
          <a:spcPct val="0"/>
        </a:spcAft>
        <a:buClr>
          <a:schemeClr val="accent1"/>
        </a:buClr>
        <a:buSzPct val="80000"/>
        <a:buFont typeface="Wingdings" pitchFamily="2" charset="2"/>
        <a:buChar char="l"/>
        <a:defRPr sz="2000" b="1">
          <a:solidFill>
            <a:schemeClr val="accent1"/>
          </a:solidFill>
          <a:latin typeface="+mn-lt"/>
          <a:ea typeface="+mn-ea"/>
          <a:cs typeface="+mn-cs"/>
        </a:defRPr>
      </a:lvl1pPr>
      <a:lvl2pPr marL="742950" indent="-285750" algn="l" rtl="0" eaLnBrk="1" fontAlgn="base" hangingPunct="1">
        <a:spcBef>
          <a:spcPct val="20000"/>
        </a:spcBef>
        <a:spcAft>
          <a:spcPct val="0"/>
        </a:spcAft>
        <a:buClr>
          <a:srgbClr val="F47920"/>
        </a:buClr>
        <a:buFont typeface="Verdana" pitchFamily="34" charset="0"/>
        <a:buChar char="&gt;"/>
        <a:defRPr>
          <a:solidFill>
            <a:schemeClr val="tx1"/>
          </a:solidFill>
          <a:latin typeface="+mn-lt"/>
        </a:defRPr>
      </a:lvl2pPr>
      <a:lvl3pPr marL="1143000" indent="-228600" algn="l" rtl="0" eaLnBrk="1" fontAlgn="base" hangingPunct="1">
        <a:spcBef>
          <a:spcPct val="20000"/>
        </a:spcBef>
        <a:spcAft>
          <a:spcPct val="0"/>
        </a:spcAft>
        <a:buClr>
          <a:schemeClr val="accent2"/>
        </a:buClr>
        <a:buSzPct val="90000"/>
        <a:buChar char="•"/>
        <a:defRPr sz="1600">
          <a:solidFill>
            <a:schemeClr val="tx1"/>
          </a:solidFill>
          <a:latin typeface="+mn-lt"/>
        </a:defRPr>
      </a:lvl3pPr>
      <a:lvl4pPr marL="1600200" indent="-228600" algn="l" rtl="0" eaLnBrk="1" fontAlgn="base" hangingPunct="1">
        <a:spcBef>
          <a:spcPct val="20000"/>
        </a:spcBef>
        <a:spcAft>
          <a:spcPct val="0"/>
        </a:spcAft>
        <a:buClr>
          <a:srgbClr val="BDCF41"/>
        </a:buClr>
        <a:buSzPct val="80000"/>
        <a:buFont typeface="Courier New" pitchFamily="49" charset="0"/>
        <a:buChar char="o"/>
        <a:defRPr sz="1200">
          <a:solidFill>
            <a:schemeClr val="tx1"/>
          </a:solidFill>
          <a:latin typeface="+mn-lt"/>
        </a:defRPr>
      </a:lvl4pPr>
      <a:lvl5pPr marL="2057400" indent="-228600" algn="l" rtl="0" eaLnBrk="1" fontAlgn="base" hangingPunct="1">
        <a:spcBef>
          <a:spcPct val="20000"/>
        </a:spcBef>
        <a:spcAft>
          <a:spcPct val="0"/>
        </a:spcAft>
        <a:buClr>
          <a:srgbClr val="B0006C"/>
        </a:buClr>
        <a:buFont typeface="Arial" charset="0"/>
        <a:buChar char="»"/>
        <a:defRPr sz="1100">
          <a:solidFill>
            <a:schemeClr val="tx1"/>
          </a:solidFill>
          <a:latin typeface="+mn-lt"/>
        </a:defRPr>
      </a:lvl5pPr>
      <a:lvl6pPr marL="2514600" indent="-228600" algn="l" rtl="0" eaLnBrk="1" fontAlgn="base" hangingPunct="1">
        <a:spcBef>
          <a:spcPct val="20000"/>
        </a:spcBef>
        <a:spcAft>
          <a:spcPct val="0"/>
        </a:spcAft>
        <a:buClr>
          <a:schemeClr val="hlink"/>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chemeClr val="hlink"/>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chemeClr val="hlink"/>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chemeClr val="hlink"/>
        </a:buClr>
        <a:buFont typeface="Arial" charset="0"/>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p:cNvSpPr>
            <a:spLocks noGrp="1" noChangeArrowheads="1"/>
          </p:cNvSpPr>
          <p:nvPr>
            <p:ph type="subTitle" sz="quarter" idx="1"/>
          </p:nvPr>
        </p:nvSpPr>
        <p:spPr>
          <a:xfrm>
            <a:off x="1090101" y="4249726"/>
            <a:ext cx="8039100" cy="1616677"/>
          </a:xfrm>
        </p:spPr>
        <p:txBody>
          <a:bodyPr/>
          <a:lstStyle/>
          <a:p>
            <a:r>
              <a:rPr lang="fr-FR" sz="2000" dirty="0" smtClean="0"/>
              <a:t>Rencontres normandes du développement durable </a:t>
            </a:r>
          </a:p>
          <a:p>
            <a:pPr>
              <a:spcBef>
                <a:spcPts val="1200"/>
              </a:spcBef>
            </a:pPr>
            <a:endParaRPr lang="fr-FR" sz="2000" dirty="0" smtClean="0">
              <a:solidFill>
                <a:schemeClr val="accent1"/>
              </a:solidFill>
            </a:endParaRPr>
          </a:p>
          <a:p>
            <a:pPr>
              <a:spcBef>
                <a:spcPts val="600"/>
              </a:spcBef>
            </a:pPr>
            <a:r>
              <a:rPr lang="fr-FR" sz="2000" dirty="0" smtClean="0">
                <a:solidFill>
                  <a:schemeClr val="accent1"/>
                </a:solidFill>
              </a:rPr>
              <a:t>Caen, le 7 décembre 2016 </a:t>
            </a:r>
          </a:p>
          <a:p>
            <a:pPr>
              <a:spcBef>
                <a:spcPts val="600"/>
              </a:spcBef>
            </a:pPr>
            <a:r>
              <a:rPr lang="fr-FR" sz="2000" dirty="0" smtClean="0">
                <a:solidFill>
                  <a:schemeClr val="accent1"/>
                </a:solidFill>
              </a:rPr>
              <a:t>Université Caen Normandie</a:t>
            </a:r>
            <a:endParaRPr lang="fr-FR" sz="2000" dirty="0" smtClean="0">
              <a:solidFill>
                <a:schemeClr val="accent1"/>
              </a:solidFill>
            </a:endParaRPr>
          </a:p>
        </p:txBody>
      </p:sp>
      <p:sp>
        <p:nvSpPr>
          <p:cNvPr id="4099" name="Rectangle 6"/>
          <p:cNvSpPr>
            <a:spLocks noGrp="1" noChangeArrowheads="1"/>
          </p:cNvSpPr>
          <p:nvPr>
            <p:ph type="ctrTitle" sz="quarter"/>
          </p:nvPr>
        </p:nvSpPr>
        <p:spPr>
          <a:xfrm>
            <a:off x="1095343" y="3002502"/>
            <a:ext cx="8345540" cy="869950"/>
          </a:xfrm>
        </p:spPr>
        <p:txBody>
          <a:bodyPr/>
          <a:lstStyle/>
          <a:p>
            <a:r>
              <a:rPr lang="fr-FR" sz="2800" dirty="0"/>
              <a:t>Le carbone, </a:t>
            </a:r>
            <a:r>
              <a:rPr lang="fr-FR" sz="2800" dirty="0" smtClean="0"/>
              <a:t/>
            </a:r>
            <a:br>
              <a:rPr lang="fr-FR" sz="2800" dirty="0" smtClean="0"/>
            </a:br>
            <a:r>
              <a:rPr lang="fr-FR" sz="2800" dirty="0" smtClean="0"/>
              <a:t>ressource </a:t>
            </a:r>
            <a:r>
              <a:rPr lang="fr-FR" sz="2800" dirty="0"/>
              <a:t>financière pour </a:t>
            </a:r>
            <a:r>
              <a:rPr lang="fr-FR" sz="2800" dirty="0" smtClean="0"/>
              <a:t>le bâtiment </a:t>
            </a:r>
            <a:r>
              <a:rPr lang="fr-FR" sz="2800" dirty="0"/>
              <a:t>?  </a:t>
            </a:r>
            <a:endParaRPr lang="fr-FR" sz="2800" dirty="0" smtClean="0"/>
          </a:p>
        </p:txBody>
      </p:sp>
      <p:sp>
        <p:nvSpPr>
          <p:cNvPr id="12" name="Espace réservé du texte 11"/>
          <p:cNvSpPr>
            <a:spLocks noGrp="1"/>
          </p:cNvSpPr>
          <p:nvPr>
            <p:ph type="body" sz="quarter" idx="10"/>
          </p:nvPr>
        </p:nvSpPr>
        <p:spPr/>
        <p:txBody>
          <a:bodyPr/>
          <a:lstStyle/>
          <a:p>
            <a:r>
              <a:rPr lang="fr-FR" dirty="0" smtClean="0"/>
              <a:t>Décembre 2016</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5470" y="1152525"/>
            <a:ext cx="8764229" cy="802399"/>
          </a:xfrm>
        </p:spPr>
        <p:txBody>
          <a:bodyPr/>
          <a:lstStyle/>
          <a:p>
            <a:pPr marL="0" indent="0">
              <a:buNone/>
            </a:pPr>
            <a:r>
              <a:rPr lang="fr-FR" sz="1400" dirty="0" smtClean="0"/>
              <a:t>L’avantage compétitif de la mesure MRV</a:t>
            </a:r>
          </a:p>
          <a:p>
            <a:pPr marL="0" indent="0">
              <a:buNone/>
            </a:pPr>
            <a:r>
              <a:rPr lang="fr-FR" sz="1200" b="0" dirty="0" smtClean="0"/>
              <a:t>Un outil de développement économique </a:t>
            </a:r>
            <a:endParaRPr lang="fr-FR" sz="1200" b="0" dirty="0"/>
          </a:p>
        </p:txBody>
      </p:sp>
      <p:sp>
        <p:nvSpPr>
          <p:cNvPr id="4" name="Rectangle 2"/>
          <p:cNvSpPr txBox="1">
            <a:spLocks noChangeArrowheads="1"/>
          </p:cNvSpPr>
          <p:nvPr/>
        </p:nvSpPr>
        <p:spPr bwMode="auto">
          <a:xfrm>
            <a:off x="18355" y="0"/>
            <a:ext cx="8958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452438" indent="-452438" algn="l" rtl="0" eaLnBrk="1" fontAlgn="base" hangingPunct="1">
              <a:spcBef>
                <a:spcPct val="0"/>
              </a:spcBef>
              <a:spcAft>
                <a:spcPct val="0"/>
              </a:spcAft>
              <a:defRPr sz="2000" b="1">
                <a:solidFill>
                  <a:schemeClr val="accent1"/>
                </a:solidFill>
                <a:latin typeface="+mj-lt"/>
                <a:ea typeface="+mj-ea"/>
                <a:cs typeface="+mj-cs"/>
              </a:defRPr>
            </a:lvl1pPr>
            <a:lvl2pPr marL="452438" indent="-452438" algn="l" rtl="0" eaLnBrk="1" fontAlgn="base" hangingPunct="1">
              <a:spcBef>
                <a:spcPct val="0"/>
              </a:spcBef>
              <a:spcAft>
                <a:spcPct val="0"/>
              </a:spcAft>
              <a:defRPr sz="2000" b="1">
                <a:solidFill>
                  <a:schemeClr val="accent1"/>
                </a:solidFill>
                <a:latin typeface="Verdana" pitchFamily="34" charset="0"/>
              </a:defRPr>
            </a:lvl2pPr>
            <a:lvl3pPr marL="452438" indent="-452438" algn="l" rtl="0" eaLnBrk="1" fontAlgn="base" hangingPunct="1">
              <a:spcBef>
                <a:spcPct val="0"/>
              </a:spcBef>
              <a:spcAft>
                <a:spcPct val="0"/>
              </a:spcAft>
              <a:defRPr sz="2000" b="1">
                <a:solidFill>
                  <a:schemeClr val="accent1"/>
                </a:solidFill>
                <a:latin typeface="Verdana" pitchFamily="34" charset="0"/>
              </a:defRPr>
            </a:lvl3pPr>
            <a:lvl4pPr marL="452438" indent="-452438" algn="l" rtl="0" eaLnBrk="1" fontAlgn="base" hangingPunct="1">
              <a:spcBef>
                <a:spcPct val="0"/>
              </a:spcBef>
              <a:spcAft>
                <a:spcPct val="0"/>
              </a:spcAft>
              <a:defRPr sz="2000" b="1">
                <a:solidFill>
                  <a:schemeClr val="accent1"/>
                </a:solidFill>
                <a:latin typeface="Verdana" pitchFamily="34" charset="0"/>
              </a:defRPr>
            </a:lvl4pPr>
            <a:lvl5pPr marL="452438" indent="-452438" algn="l" rtl="0" eaLnBrk="1" fontAlgn="base" hangingPunct="1">
              <a:spcBef>
                <a:spcPct val="0"/>
              </a:spcBef>
              <a:spcAft>
                <a:spcPct val="0"/>
              </a:spcAft>
              <a:defRPr sz="2000" b="1">
                <a:solidFill>
                  <a:schemeClr val="accent1"/>
                </a:solidFill>
                <a:latin typeface="Verdana" pitchFamily="34" charset="0"/>
              </a:defRPr>
            </a:lvl5pPr>
            <a:lvl6pPr marL="1082675" indent="-625475" algn="l" rtl="0" eaLnBrk="1" fontAlgn="base" hangingPunct="1">
              <a:spcBef>
                <a:spcPct val="0"/>
              </a:spcBef>
              <a:spcAft>
                <a:spcPct val="0"/>
              </a:spcAft>
              <a:defRPr sz="2600" b="1">
                <a:solidFill>
                  <a:schemeClr val="accent1"/>
                </a:solidFill>
                <a:latin typeface="Verdana" pitchFamily="34" charset="0"/>
              </a:defRPr>
            </a:lvl6pPr>
            <a:lvl7pPr marL="1539875" indent="-625475" algn="l" rtl="0" eaLnBrk="1" fontAlgn="base" hangingPunct="1">
              <a:spcBef>
                <a:spcPct val="0"/>
              </a:spcBef>
              <a:spcAft>
                <a:spcPct val="0"/>
              </a:spcAft>
              <a:defRPr sz="2600" b="1">
                <a:solidFill>
                  <a:schemeClr val="accent1"/>
                </a:solidFill>
                <a:latin typeface="Verdana" pitchFamily="34" charset="0"/>
              </a:defRPr>
            </a:lvl7pPr>
            <a:lvl8pPr marL="1997075" indent="-625475" algn="l" rtl="0" eaLnBrk="1" fontAlgn="base" hangingPunct="1">
              <a:spcBef>
                <a:spcPct val="0"/>
              </a:spcBef>
              <a:spcAft>
                <a:spcPct val="0"/>
              </a:spcAft>
              <a:defRPr sz="2600" b="1">
                <a:solidFill>
                  <a:schemeClr val="accent1"/>
                </a:solidFill>
                <a:latin typeface="Verdana" pitchFamily="34" charset="0"/>
              </a:defRPr>
            </a:lvl8pPr>
            <a:lvl9pPr marL="2454275" indent="-625475" algn="l" rtl="0" eaLnBrk="1" fontAlgn="base" hangingPunct="1">
              <a:spcBef>
                <a:spcPct val="0"/>
              </a:spcBef>
              <a:spcAft>
                <a:spcPct val="0"/>
              </a:spcAft>
              <a:defRPr sz="2600" b="1">
                <a:solidFill>
                  <a:schemeClr val="accent1"/>
                </a:solidFill>
                <a:latin typeface="Verdana" pitchFamily="34" charset="0"/>
              </a:defRPr>
            </a:lvl9pPr>
          </a:lstStyle>
          <a:p>
            <a:pPr marL="539750" indent="-539750">
              <a:spcBef>
                <a:spcPct val="50000"/>
              </a:spcBef>
              <a:buClr>
                <a:schemeClr val="accent3"/>
              </a:buClr>
              <a:buFont typeface="+mj-lt"/>
              <a:buAutoNum type="arabicPeriod" startAt="2"/>
              <a:defRPr/>
            </a:pPr>
            <a:r>
              <a:rPr lang="fr-FR" kern="0" dirty="0" smtClean="0"/>
              <a:t>Méthode carbone prix</a:t>
            </a:r>
            <a:endParaRPr lang="fr-FR" kern="0" dirty="0" smtClean="0"/>
          </a:p>
          <a:p>
            <a:pPr marL="530225" indent="0">
              <a:spcBef>
                <a:spcPct val="50000"/>
              </a:spcBef>
              <a:defRPr/>
            </a:pPr>
            <a:r>
              <a:rPr lang="fr-FR" kern="0" dirty="0" smtClean="0"/>
              <a:t>Méthodologie MRV</a:t>
            </a:r>
            <a:endParaRPr lang="fr-FR" kern="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946" y="1709755"/>
            <a:ext cx="6703629" cy="468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3722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370973" y="1781490"/>
            <a:ext cx="8526813" cy="2538246"/>
            <a:chOff x="292143" y="2333299"/>
            <a:chExt cx="8800067" cy="2772017"/>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44" y="2479458"/>
              <a:ext cx="3830779" cy="2565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814"/>
            <a:stretch/>
          </p:blipFill>
          <p:spPr bwMode="auto">
            <a:xfrm>
              <a:off x="4122924" y="2333299"/>
              <a:ext cx="4969286" cy="2772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4"/>
            <p:cNvCxnSpPr/>
            <p:nvPr/>
          </p:nvCxnSpPr>
          <p:spPr bwMode="auto">
            <a:xfrm>
              <a:off x="292144" y="5029206"/>
              <a:ext cx="852681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12"/>
            <p:cNvCxnSpPr/>
            <p:nvPr/>
          </p:nvCxnSpPr>
          <p:spPr bwMode="auto">
            <a:xfrm>
              <a:off x="292143" y="2488620"/>
              <a:ext cx="852681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cteur droit 13"/>
            <p:cNvCxnSpPr/>
            <p:nvPr/>
          </p:nvCxnSpPr>
          <p:spPr bwMode="auto">
            <a:xfrm flipH="1" flipV="1">
              <a:off x="4122923" y="2479459"/>
              <a:ext cx="1" cy="2549747"/>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17"/>
            <p:cNvCxnSpPr/>
            <p:nvPr/>
          </p:nvCxnSpPr>
          <p:spPr bwMode="auto">
            <a:xfrm flipH="1" flipV="1">
              <a:off x="8833702" y="2479458"/>
              <a:ext cx="1" cy="2549747"/>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18"/>
            <p:cNvCxnSpPr/>
            <p:nvPr/>
          </p:nvCxnSpPr>
          <p:spPr bwMode="auto">
            <a:xfrm flipH="1" flipV="1">
              <a:off x="316296" y="2479457"/>
              <a:ext cx="1" cy="2549747"/>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Espace réservé du contenu 2"/>
          <p:cNvSpPr>
            <a:spLocks noGrp="1"/>
          </p:cNvSpPr>
          <p:nvPr>
            <p:ph idx="1"/>
          </p:nvPr>
        </p:nvSpPr>
        <p:spPr>
          <a:xfrm>
            <a:off x="488731" y="1152525"/>
            <a:ext cx="8540968" cy="597431"/>
          </a:xfrm>
        </p:spPr>
        <p:txBody>
          <a:bodyPr/>
          <a:lstStyle/>
          <a:p>
            <a:pPr marL="0" indent="0">
              <a:buNone/>
            </a:pPr>
            <a:r>
              <a:rPr lang="fr-FR" sz="1400" dirty="0" smtClean="0"/>
              <a:t>Le schéma en France :  schéma sur la rénovation de l’immobilier régional</a:t>
            </a:r>
          </a:p>
        </p:txBody>
      </p:sp>
      <p:sp>
        <p:nvSpPr>
          <p:cNvPr id="4" name="Rectangle 2"/>
          <p:cNvSpPr txBox="1">
            <a:spLocks noChangeArrowheads="1"/>
          </p:cNvSpPr>
          <p:nvPr/>
        </p:nvSpPr>
        <p:spPr bwMode="auto">
          <a:xfrm>
            <a:off x="18355" y="0"/>
            <a:ext cx="8958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452438" indent="-452438" algn="l" rtl="0" eaLnBrk="1" fontAlgn="base" hangingPunct="1">
              <a:spcBef>
                <a:spcPct val="0"/>
              </a:spcBef>
              <a:spcAft>
                <a:spcPct val="0"/>
              </a:spcAft>
              <a:defRPr sz="2000" b="1">
                <a:solidFill>
                  <a:schemeClr val="accent1"/>
                </a:solidFill>
                <a:latin typeface="+mj-lt"/>
                <a:ea typeface="+mj-ea"/>
                <a:cs typeface="+mj-cs"/>
              </a:defRPr>
            </a:lvl1pPr>
            <a:lvl2pPr marL="452438" indent="-452438" algn="l" rtl="0" eaLnBrk="1" fontAlgn="base" hangingPunct="1">
              <a:spcBef>
                <a:spcPct val="0"/>
              </a:spcBef>
              <a:spcAft>
                <a:spcPct val="0"/>
              </a:spcAft>
              <a:defRPr sz="2000" b="1">
                <a:solidFill>
                  <a:schemeClr val="accent1"/>
                </a:solidFill>
                <a:latin typeface="Verdana" pitchFamily="34" charset="0"/>
              </a:defRPr>
            </a:lvl2pPr>
            <a:lvl3pPr marL="452438" indent="-452438" algn="l" rtl="0" eaLnBrk="1" fontAlgn="base" hangingPunct="1">
              <a:spcBef>
                <a:spcPct val="0"/>
              </a:spcBef>
              <a:spcAft>
                <a:spcPct val="0"/>
              </a:spcAft>
              <a:defRPr sz="2000" b="1">
                <a:solidFill>
                  <a:schemeClr val="accent1"/>
                </a:solidFill>
                <a:latin typeface="Verdana" pitchFamily="34" charset="0"/>
              </a:defRPr>
            </a:lvl3pPr>
            <a:lvl4pPr marL="452438" indent="-452438" algn="l" rtl="0" eaLnBrk="1" fontAlgn="base" hangingPunct="1">
              <a:spcBef>
                <a:spcPct val="0"/>
              </a:spcBef>
              <a:spcAft>
                <a:spcPct val="0"/>
              </a:spcAft>
              <a:defRPr sz="2000" b="1">
                <a:solidFill>
                  <a:schemeClr val="accent1"/>
                </a:solidFill>
                <a:latin typeface="Verdana" pitchFamily="34" charset="0"/>
              </a:defRPr>
            </a:lvl4pPr>
            <a:lvl5pPr marL="452438" indent="-452438" algn="l" rtl="0" eaLnBrk="1" fontAlgn="base" hangingPunct="1">
              <a:spcBef>
                <a:spcPct val="0"/>
              </a:spcBef>
              <a:spcAft>
                <a:spcPct val="0"/>
              </a:spcAft>
              <a:defRPr sz="2000" b="1">
                <a:solidFill>
                  <a:schemeClr val="accent1"/>
                </a:solidFill>
                <a:latin typeface="Verdana" pitchFamily="34" charset="0"/>
              </a:defRPr>
            </a:lvl5pPr>
            <a:lvl6pPr marL="1082675" indent="-625475" algn="l" rtl="0" eaLnBrk="1" fontAlgn="base" hangingPunct="1">
              <a:spcBef>
                <a:spcPct val="0"/>
              </a:spcBef>
              <a:spcAft>
                <a:spcPct val="0"/>
              </a:spcAft>
              <a:defRPr sz="2600" b="1">
                <a:solidFill>
                  <a:schemeClr val="accent1"/>
                </a:solidFill>
                <a:latin typeface="Verdana" pitchFamily="34" charset="0"/>
              </a:defRPr>
            </a:lvl6pPr>
            <a:lvl7pPr marL="1539875" indent="-625475" algn="l" rtl="0" eaLnBrk="1" fontAlgn="base" hangingPunct="1">
              <a:spcBef>
                <a:spcPct val="0"/>
              </a:spcBef>
              <a:spcAft>
                <a:spcPct val="0"/>
              </a:spcAft>
              <a:defRPr sz="2600" b="1">
                <a:solidFill>
                  <a:schemeClr val="accent1"/>
                </a:solidFill>
                <a:latin typeface="Verdana" pitchFamily="34" charset="0"/>
              </a:defRPr>
            </a:lvl7pPr>
            <a:lvl8pPr marL="1997075" indent="-625475" algn="l" rtl="0" eaLnBrk="1" fontAlgn="base" hangingPunct="1">
              <a:spcBef>
                <a:spcPct val="0"/>
              </a:spcBef>
              <a:spcAft>
                <a:spcPct val="0"/>
              </a:spcAft>
              <a:defRPr sz="2600" b="1">
                <a:solidFill>
                  <a:schemeClr val="accent1"/>
                </a:solidFill>
                <a:latin typeface="Verdana" pitchFamily="34" charset="0"/>
              </a:defRPr>
            </a:lvl8pPr>
            <a:lvl9pPr marL="2454275" indent="-625475" algn="l" rtl="0" eaLnBrk="1" fontAlgn="base" hangingPunct="1">
              <a:spcBef>
                <a:spcPct val="0"/>
              </a:spcBef>
              <a:spcAft>
                <a:spcPct val="0"/>
              </a:spcAft>
              <a:defRPr sz="2600" b="1">
                <a:solidFill>
                  <a:schemeClr val="accent1"/>
                </a:solidFill>
                <a:latin typeface="Verdana" pitchFamily="34" charset="0"/>
              </a:defRPr>
            </a:lvl9pPr>
          </a:lstStyle>
          <a:p>
            <a:pPr marL="539750" indent="-539750">
              <a:spcBef>
                <a:spcPct val="50000"/>
              </a:spcBef>
              <a:buClr>
                <a:schemeClr val="accent3"/>
              </a:buClr>
              <a:buFont typeface="+mj-lt"/>
              <a:buAutoNum type="arabicPeriod" startAt="2"/>
              <a:defRPr/>
            </a:pPr>
            <a:r>
              <a:rPr lang="fr-FR" kern="0" dirty="0" smtClean="0"/>
              <a:t>Méthode carbone prix</a:t>
            </a:r>
            <a:endParaRPr lang="fr-FR" kern="0" dirty="0" smtClean="0"/>
          </a:p>
          <a:p>
            <a:pPr marL="530225" indent="0">
              <a:spcBef>
                <a:spcPct val="50000"/>
              </a:spcBef>
              <a:defRPr/>
            </a:pPr>
            <a:r>
              <a:rPr lang="fr-FR" kern="0" dirty="0" smtClean="0"/>
              <a:t>Méthodologie MRV</a:t>
            </a:r>
            <a:endParaRPr lang="fr-FR" kern="0" dirty="0"/>
          </a:p>
        </p:txBody>
      </p:sp>
      <p:sp>
        <p:nvSpPr>
          <p:cNvPr id="8" name="ZoneTexte 7"/>
          <p:cNvSpPr txBox="1"/>
          <p:nvPr/>
        </p:nvSpPr>
        <p:spPr>
          <a:xfrm>
            <a:off x="263061" y="1403104"/>
            <a:ext cx="3804435" cy="523220"/>
          </a:xfrm>
          <a:prstGeom prst="rect">
            <a:avLst/>
          </a:prstGeom>
          <a:noFill/>
        </p:spPr>
        <p:txBody>
          <a:bodyPr wrap="square" rtlCol="0">
            <a:spAutoFit/>
          </a:bodyPr>
          <a:lstStyle/>
          <a:p>
            <a:r>
              <a:rPr lang="fr-FR" sz="1400" dirty="0" smtClean="0">
                <a:latin typeface="+mj-lt"/>
              </a:rPr>
              <a:t>Schéma européen</a:t>
            </a:r>
          </a:p>
          <a:p>
            <a:r>
              <a:rPr lang="fr-FR" sz="1400" dirty="0" smtClean="0">
                <a:latin typeface="+mj-lt"/>
              </a:rPr>
              <a:t>Effort unilatéral de réduction de -20%  </a:t>
            </a:r>
            <a:endParaRPr lang="fr-FR" sz="1400" dirty="0">
              <a:latin typeface="+mj-lt"/>
            </a:endParaRPr>
          </a:p>
        </p:txBody>
      </p:sp>
      <p:graphicFrame>
        <p:nvGraphicFramePr>
          <p:cNvPr id="21" name="Tableau 20"/>
          <p:cNvGraphicFramePr>
            <a:graphicFrameLocks noGrp="1"/>
          </p:cNvGraphicFramePr>
          <p:nvPr>
            <p:extLst>
              <p:ext uri="{D42A27DB-BD31-4B8C-83A1-F6EECF244321}">
                <p14:modId xmlns:p14="http://schemas.microsoft.com/office/powerpoint/2010/main" val="2504571655"/>
              </p:ext>
            </p:extLst>
          </p:nvPr>
        </p:nvGraphicFramePr>
        <p:xfrm>
          <a:off x="384423" y="4288209"/>
          <a:ext cx="8365437" cy="2195429"/>
        </p:xfrm>
        <a:graphic>
          <a:graphicData uri="http://schemas.openxmlformats.org/drawingml/2006/table">
            <a:tbl>
              <a:tblPr firstRow="1" firstCol="1" bandRow="1">
                <a:tableStyleId>{5C22544A-7EE6-4342-B048-85BDC9FD1C3A}</a:tableStyleId>
              </a:tblPr>
              <a:tblGrid>
                <a:gridCol w="1277249"/>
                <a:gridCol w="2291223"/>
                <a:gridCol w="2266858"/>
                <a:gridCol w="2530107"/>
              </a:tblGrid>
              <a:tr h="209605">
                <a:tc>
                  <a:txBody>
                    <a:bodyPr/>
                    <a:lstStyle/>
                    <a:p>
                      <a:pPr algn="ctr">
                        <a:lnSpc>
                          <a:spcPct val="105000"/>
                        </a:lnSpc>
                        <a:spcAft>
                          <a:spcPts val="0"/>
                        </a:spcAft>
                      </a:pPr>
                      <a:r>
                        <a:rPr lang="fr-FR" sz="1200" dirty="0">
                          <a:effectLst/>
                        </a:rPr>
                        <a:t>Objet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fr-FR" sz="1200" dirty="0">
                          <a:effectLst/>
                        </a:rPr>
                        <a:t>Vision managériale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fr-FR" sz="1200" dirty="0">
                          <a:effectLst/>
                        </a:rPr>
                        <a:t>Vision </a:t>
                      </a:r>
                      <a:r>
                        <a:rPr lang="fr-FR" sz="1200" dirty="0" smtClean="0">
                          <a:effectLst/>
                        </a:rPr>
                        <a:t>financière</a:t>
                      </a:r>
                      <a:r>
                        <a:rPr lang="fr-FR" sz="1200" baseline="0" dirty="0" smtClean="0">
                          <a:effectLst/>
                        </a:rPr>
                        <a:t> </a:t>
                      </a:r>
                      <a:r>
                        <a:rPr lang="fr-FR" sz="1200" dirty="0" err="1" smtClean="0">
                          <a:effectLst/>
                        </a:rPr>
                        <a:t>retail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fr-FR" sz="1200" dirty="0">
                          <a:effectLst/>
                        </a:rPr>
                        <a:t>Vision </a:t>
                      </a:r>
                      <a:r>
                        <a:rPr lang="fr-FR" sz="1200" dirty="0" smtClean="0">
                          <a:effectLst/>
                        </a:rPr>
                        <a:t>financière macro</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7892">
                <a:tc>
                  <a:txBody>
                    <a:bodyPr/>
                    <a:lstStyle/>
                    <a:p>
                      <a:pPr algn="ctr">
                        <a:lnSpc>
                          <a:spcPct val="105000"/>
                        </a:lnSpc>
                        <a:spcAft>
                          <a:spcPts val="0"/>
                        </a:spcAft>
                      </a:pPr>
                      <a:r>
                        <a:rPr lang="fr-FR" sz="1200" dirty="0">
                          <a:effectLst/>
                        </a:rPr>
                        <a:t>Acteurs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5000"/>
                        </a:lnSpc>
                        <a:spcAft>
                          <a:spcPts val="0"/>
                        </a:spcAft>
                      </a:pPr>
                      <a:r>
                        <a:rPr lang="fr-FR" sz="1200" dirty="0" smtClean="0">
                          <a:effectLst/>
                        </a:rPr>
                        <a:t>Consultants </a:t>
                      </a:r>
                    </a:p>
                    <a:p>
                      <a:pPr algn="ctr">
                        <a:lnSpc>
                          <a:spcPct val="105000"/>
                        </a:lnSpc>
                        <a:spcAft>
                          <a:spcPts val="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Établissements publics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5000"/>
                        </a:lnSpc>
                        <a:spcAft>
                          <a:spcPts val="0"/>
                        </a:spcAft>
                      </a:pPr>
                      <a:r>
                        <a:rPr lang="fr-FR" sz="1200" dirty="0">
                          <a:effectLst/>
                        </a:rPr>
                        <a:t> </a:t>
                      </a:r>
                    </a:p>
                    <a:p>
                      <a:pPr algn="ctr">
                        <a:lnSpc>
                          <a:spcPct val="105000"/>
                        </a:lnSpc>
                        <a:spcAft>
                          <a:spcPts val="0"/>
                        </a:spcAft>
                      </a:pPr>
                      <a:r>
                        <a:rPr lang="fr-FR" sz="1200" dirty="0">
                          <a:effectLst/>
                        </a:rPr>
                        <a:t>ATEE</a:t>
                      </a:r>
                    </a:p>
                    <a:p>
                      <a:pPr algn="ctr">
                        <a:lnSpc>
                          <a:spcPct val="105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5000"/>
                        </a:lnSpc>
                        <a:spcAft>
                          <a:spcPts val="0"/>
                        </a:spcAft>
                      </a:pPr>
                      <a:r>
                        <a:rPr lang="fr-FR" sz="1200" dirty="0">
                          <a:effectLst/>
                        </a:rPr>
                        <a:t>Banque mondiale</a:t>
                      </a:r>
                    </a:p>
                    <a:p>
                      <a:pPr algn="ctr">
                        <a:lnSpc>
                          <a:spcPct val="105000"/>
                        </a:lnSpc>
                        <a:spcAft>
                          <a:spcPts val="0"/>
                        </a:spcAft>
                      </a:pPr>
                      <a:r>
                        <a:rPr lang="fr-FR" sz="1200" dirty="0" smtClean="0">
                          <a:effectLst/>
                        </a:rPr>
                        <a:t>I4CE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r>
              <a:tr h="693445">
                <a:tc>
                  <a:txBody>
                    <a:bodyPr/>
                    <a:lstStyle/>
                    <a:p>
                      <a:pPr algn="ctr">
                        <a:lnSpc>
                          <a:spcPct val="105000"/>
                        </a:lnSpc>
                        <a:spcAft>
                          <a:spcPts val="0"/>
                        </a:spcAft>
                      </a:pPr>
                      <a:r>
                        <a:rPr lang="fr-FR" sz="1200">
                          <a:effectLst/>
                        </a:rPr>
                        <a:t>Méthode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fr-FR" sz="1200" dirty="0">
                          <a:effectLst/>
                        </a:rPr>
                        <a:t>GHG </a:t>
                      </a:r>
                      <a:r>
                        <a:rPr lang="fr-FR" sz="1200" dirty="0" err="1">
                          <a:effectLst/>
                        </a:rPr>
                        <a:t>protocol</a:t>
                      </a:r>
                      <a:endParaRPr lang="fr-FR" sz="1200" dirty="0">
                        <a:effectLst/>
                      </a:endParaRPr>
                    </a:p>
                    <a:p>
                      <a:pPr algn="ctr">
                        <a:lnSpc>
                          <a:spcPct val="105000"/>
                        </a:lnSpc>
                        <a:spcAft>
                          <a:spcPts val="0"/>
                        </a:spcAft>
                      </a:pPr>
                      <a:r>
                        <a:rPr lang="fr-FR" sz="1200" dirty="0">
                          <a:effectLst/>
                        </a:rPr>
                        <a:t>Bilan </a:t>
                      </a:r>
                      <a:r>
                        <a:rPr lang="fr-FR" sz="1200" dirty="0" smtClean="0">
                          <a:effectLst/>
                        </a:rPr>
                        <a:t>Carbone®</a:t>
                      </a:r>
                      <a:endParaRPr lang="fr-FR" sz="1200" dirty="0">
                        <a:effectLst/>
                      </a:endParaRPr>
                    </a:p>
                    <a:p>
                      <a:pPr algn="ctr">
                        <a:lnSpc>
                          <a:spcPct val="105000"/>
                        </a:lnSpc>
                        <a:spcAft>
                          <a:spcPts val="0"/>
                        </a:spcAft>
                      </a:pPr>
                      <a:r>
                        <a:rPr lang="fr-FR" sz="1200" dirty="0">
                          <a:effectLst/>
                        </a:rPr>
                        <a:t>ISO 14069:2013</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fr-FR" sz="1200" dirty="0" smtClean="0">
                          <a:solidFill>
                            <a:srgbClr val="002060"/>
                          </a:solidFill>
                          <a:effectLst/>
                        </a:rPr>
                        <a:t>«</a:t>
                      </a:r>
                      <a:r>
                        <a:rPr lang="fr-FR" sz="1200" dirty="0" smtClean="0">
                          <a:solidFill>
                            <a:srgbClr val="002060"/>
                          </a:solidFill>
                          <a:effectLst/>
                        </a:rPr>
                        <a:t> CEE »</a:t>
                      </a:r>
                    </a:p>
                    <a:p>
                      <a:pPr marL="0" marR="0" indent="0" algn="ctr" defTabSz="914400" rtl="0" eaLnBrk="1" fontAlgn="auto" latinLnBrk="0" hangingPunct="1">
                        <a:lnSpc>
                          <a:spcPct val="105000"/>
                        </a:lnSpc>
                        <a:spcBef>
                          <a:spcPts val="0"/>
                        </a:spcBef>
                        <a:spcAft>
                          <a:spcPts val="0"/>
                        </a:spcAft>
                        <a:buClrTx/>
                        <a:buSzTx/>
                        <a:buFontTx/>
                        <a:buNone/>
                        <a:tabLst/>
                        <a:defRPr/>
                      </a:pPr>
                      <a:endParaRPr lang="fr-FR" sz="1200" dirty="0" smtClean="0">
                        <a:solidFill>
                          <a:srgbClr val="002060"/>
                        </a:solidFill>
                        <a:effectLst/>
                      </a:endParaRPr>
                    </a:p>
                    <a:p>
                      <a:pPr marL="0" marR="0" indent="0" algn="ctr" defTabSz="914400" rtl="0" eaLnBrk="1" fontAlgn="auto" latinLnBrk="0" hangingPunct="1">
                        <a:lnSpc>
                          <a:spcPct val="105000"/>
                        </a:lnSpc>
                        <a:spcBef>
                          <a:spcPts val="0"/>
                        </a:spcBef>
                        <a:spcAft>
                          <a:spcPts val="0"/>
                        </a:spcAft>
                        <a:buClrTx/>
                        <a:buSzTx/>
                        <a:buFontTx/>
                        <a:buNone/>
                        <a:tabLst/>
                        <a:defRPr/>
                      </a:pPr>
                      <a:endParaRPr lang="fr-FR" sz="1200" dirty="0" smtClean="0">
                        <a:solidFill>
                          <a:srgbClr val="002060"/>
                        </a:solidFill>
                        <a:effectLst/>
                      </a:endParaRPr>
                    </a:p>
                    <a:p>
                      <a:pPr marL="0" marR="0" indent="0" algn="ctr" defTabSz="914400" rtl="0" eaLnBrk="1" fontAlgn="auto" latinLnBrk="0" hangingPunct="1">
                        <a:lnSpc>
                          <a:spcPct val="105000"/>
                        </a:lnSpc>
                        <a:spcBef>
                          <a:spcPts val="0"/>
                        </a:spcBef>
                        <a:spcAft>
                          <a:spcPts val="0"/>
                        </a:spcAft>
                        <a:buClrTx/>
                        <a:buSzTx/>
                        <a:buFontTx/>
                        <a:buNone/>
                        <a:tabLst/>
                        <a:defRPr/>
                      </a:pPr>
                      <a:r>
                        <a:rPr lang="fr-FR" sz="1200" dirty="0" smtClean="0">
                          <a:solidFill>
                            <a:srgbClr val="002060"/>
                          </a:solidFill>
                          <a:effectLst/>
                        </a:rPr>
                        <a:t>Projets domestiques</a:t>
                      </a:r>
                      <a:endParaRPr lang="fr-FR"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fr-FR" sz="1200" dirty="0" smtClean="0">
                          <a:effectLst/>
                        </a:rPr>
                        <a:t>Méthode MRV : </a:t>
                      </a:r>
                    </a:p>
                    <a:p>
                      <a:pPr algn="ctr">
                        <a:lnSpc>
                          <a:spcPct val="105000"/>
                        </a:lnSpc>
                        <a:spcAft>
                          <a:spcPts val="0"/>
                        </a:spcAft>
                      </a:pPr>
                      <a:r>
                        <a:rPr lang="fr-FR" sz="1200" dirty="0" smtClean="0">
                          <a:solidFill>
                            <a:srgbClr val="FF0000"/>
                          </a:solidFill>
                          <a:effectLst/>
                        </a:rPr>
                        <a:t>MDP</a:t>
                      </a:r>
                      <a:r>
                        <a:rPr lang="fr-FR" sz="1200" dirty="0" smtClean="0">
                          <a:solidFill>
                            <a:srgbClr val="FF0000"/>
                          </a:solidFill>
                          <a:effectLst/>
                        </a:rPr>
                        <a:t>,</a:t>
                      </a:r>
                      <a:r>
                        <a:rPr lang="fr-FR" sz="1200" baseline="0" dirty="0" smtClean="0">
                          <a:solidFill>
                            <a:srgbClr val="FF0000"/>
                          </a:solidFill>
                          <a:effectLst/>
                        </a:rPr>
                        <a:t> </a:t>
                      </a:r>
                      <a:r>
                        <a:rPr lang="fr-FR" sz="1200" dirty="0" smtClean="0">
                          <a:solidFill>
                            <a:srgbClr val="FF0000"/>
                          </a:solidFill>
                          <a:effectLst/>
                        </a:rPr>
                        <a:t>MOC</a:t>
                      </a:r>
                      <a:endParaRPr lang="fr-FR" sz="1200" dirty="0">
                        <a:solidFill>
                          <a:srgbClr val="FF0000"/>
                        </a:solidFill>
                        <a:effectLst/>
                      </a:endParaRPr>
                    </a:p>
                    <a:p>
                      <a:pPr algn="ctr">
                        <a:lnSpc>
                          <a:spcPct val="105000"/>
                        </a:lnSpc>
                        <a:spcAft>
                          <a:spcPts val="0"/>
                        </a:spcAft>
                      </a:pPr>
                      <a:r>
                        <a:rPr lang="fr-FR" sz="1200" dirty="0" smtClean="0">
                          <a:solidFill>
                            <a:schemeClr val="accent6">
                              <a:lumMod val="50000"/>
                            </a:schemeClr>
                          </a:solidFill>
                          <a:effectLst/>
                        </a:rPr>
                        <a:t>REDD,</a:t>
                      </a:r>
                      <a:r>
                        <a:rPr lang="fr-FR" sz="1200" baseline="0" dirty="0" smtClean="0">
                          <a:solidFill>
                            <a:schemeClr val="accent6">
                              <a:lumMod val="50000"/>
                            </a:schemeClr>
                          </a:solidFill>
                          <a:effectLst/>
                        </a:rPr>
                        <a:t> </a:t>
                      </a:r>
                      <a:r>
                        <a:rPr lang="fr-FR" sz="1200" dirty="0" smtClean="0">
                          <a:solidFill>
                            <a:schemeClr val="accent6">
                              <a:lumMod val="50000"/>
                            </a:schemeClr>
                          </a:solidFill>
                          <a:effectLst/>
                        </a:rPr>
                        <a:t>REDD+</a:t>
                      </a:r>
                    </a:p>
                  </a:txBody>
                  <a:tcPr marL="68580" marR="68580" marT="0" marB="0" anchor="ctr"/>
                </a:tc>
              </a:tr>
              <a:tr h="344023">
                <a:tc>
                  <a:txBody>
                    <a:bodyPr/>
                    <a:lstStyle/>
                    <a:p>
                      <a:pPr algn="ctr">
                        <a:lnSpc>
                          <a:spcPct val="105000"/>
                        </a:lnSpc>
                        <a:spcAft>
                          <a:spcPts val="0"/>
                        </a:spcAft>
                      </a:pPr>
                      <a:r>
                        <a:rPr lang="fr-FR" sz="1200">
                          <a:effectLst/>
                        </a:rPr>
                        <a:t>Précision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fr-FR" sz="1200" dirty="0" smtClean="0">
                          <a:effectLst/>
                        </a:rPr>
                        <a:t>Faible</a:t>
                      </a:r>
                    </a:p>
                    <a:p>
                      <a:pPr algn="ctr">
                        <a:lnSpc>
                          <a:spcPct val="105000"/>
                        </a:lnSpc>
                        <a:spcAft>
                          <a:spcPts val="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Écart type : 40%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fr-FR" sz="1200" dirty="0" smtClean="0">
                          <a:effectLst/>
                        </a:rPr>
                        <a:t>Moyenne</a:t>
                      </a:r>
                    </a:p>
                    <a:p>
                      <a:pPr marL="0" marR="0" indent="0" algn="ctr" defTabSz="914400" rtl="0" eaLnBrk="1" fontAlgn="auto" latinLnBrk="0" hangingPunct="1">
                        <a:lnSpc>
                          <a:spcPct val="105000"/>
                        </a:lnSpc>
                        <a:spcBef>
                          <a:spcPts val="0"/>
                        </a:spcBef>
                        <a:spcAft>
                          <a:spcPts val="0"/>
                        </a:spcAft>
                        <a:buClrTx/>
                        <a:buSzTx/>
                        <a:buFontTx/>
                        <a:buNone/>
                        <a:tabLst/>
                        <a:defRPr/>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Écart type : 20%</a:t>
                      </a:r>
                    </a:p>
                  </a:txBody>
                  <a:tcPr marL="68580" marR="68580" marT="0" marB="0" anchor="ctr"/>
                </a:tc>
                <a:tc>
                  <a:txBody>
                    <a:bodyPr/>
                    <a:lstStyle/>
                    <a:p>
                      <a:pPr algn="ctr">
                        <a:lnSpc>
                          <a:spcPct val="105000"/>
                        </a:lnSpc>
                        <a:spcAft>
                          <a:spcPts val="0"/>
                        </a:spcAft>
                      </a:pPr>
                      <a:r>
                        <a:rPr lang="fr-FR" sz="1200" dirty="0" smtClean="0">
                          <a:effectLst/>
                        </a:rPr>
                        <a:t>Forte</a:t>
                      </a:r>
                    </a:p>
                    <a:p>
                      <a:pPr marL="0" marR="0" indent="0" algn="ctr" defTabSz="914400" rtl="0" eaLnBrk="1" fontAlgn="auto" latinLnBrk="0" hangingPunct="1">
                        <a:lnSpc>
                          <a:spcPct val="105000"/>
                        </a:lnSpc>
                        <a:spcBef>
                          <a:spcPts val="0"/>
                        </a:spcBef>
                        <a:spcAft>
                          <a:spcPts val="0"/>
                        </a:spcAft>
                        <a:buClrTx/>
                        <a:buSzTx/>
                        <a:buFontTx/>
                        <a:buNone/>
                        <a:tabLst/>
                        <a:defRPr/>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Écart type : 10%</a:t>
                      </a:r>
                    </a:p>
                  </a:txBody>
                  <a:tcPr marL="68580" marR="68580" marT="0" marB="0" anchor="ctr"/>
                </a:tc>
              </a:tr>
              <a:tr h="257608">
                <a:tc>
                  <a:txBody>
                    <a:bodyPr/>
                    <a:lstStyle/>
                    <a:p>
                      <a:pPr algn="ctr">
                        <a:lnSpc>
                          <a:spcPct val="105000"/>
                        </a:lnSpc>
                        <a:spcAft>
                          <a:spcPts val="0"/>
                        </a:spcAft>
                      </a:pPr>
                      <a:r>
                        <a:rPr lang="fr-FR" sz="1200" dirty="0">
                          <a:effectLst/>
                        </a:rPr>
                        <a:t>Valorisation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5000"/>
                        </a:lnSpc>
                        <a:spcAft>
                          <a:spcPts val="0"/>
                        </a:spcAft>
                      </a:pPr>
                      <a:r>
                        <a:rPr lang="fr-FR" sz="1200" dirty="0">
                          <a:effectLst/>
                        </a:rPr>
                        <a:t>« Kyoto non bancable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5000"/>
                        </a:lnSpc>
                        <a:spcAft>
                          <a:spcPts val="0"/>
                        </a:spcAft>
                      </a:pPr>
                      <a:r>
                        <a:rPr lang="fr-FR" sz="1200" b="1" dirty="0">
                          <a:effectLst/>
                        </a:rPr>
                        <a:t>« Kyoto bancable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05000"/>
                        </a:lnSpc>
                        <a:spcAft>
                          <a:spcPts val="0"/>
                        </a:spcAft>
                      </a:pPr>
                      <a:r>
                        <a:rPr lang="fr-FR" sz="1200" b="1" dirty="0">
                          <a:effectLst/>
                        </a:rPr>
                        <a:t>« Kyoto bancable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r>
            </a:tbl>
          </a:graphicData>
        </a:graphic>
      </p:graphicFrame>
      <p:sp>
        <p:nvSpPr>
          <p:cNvPr id="9" name="ZoneTexte 8"/>
          <p:cNvSpPr txBox="1"/>
          <p:nvPr/>
        </p:nvSpPr>
        <p:spPr>
          <a:xfrm>
            <a:off x="4824247" y="1407548"/>
            <a:ext cx="3808769" cy="523220"/>
          </a:xfrm>
          <a:prstGeom prst="rect">
            <a:avLst/>
          </a:prstGeom>
          <a:noFill/>
        </p:spPr>
        <p:txBody>
          <a:bodyPr wrap="square" rtlCol="0">
            <a:spAutoFit/>
          </a:bodyPr>
          <a:lstStyle/>
          <a:p>
            <a:r>
              <a:rPr lang="fr-FR" sz="1400" dirty="0" smtClean="0">
                <a:latin typeface="+mj-lt"/>
              </a:rPr>
              <a:t>Schéma Français </a:t>
            </a:r>
          </a:p>
          <a:p>
            <a:r>
              <a:rPr lang="fr-FR" sz="1400" dirty="0" smtClean="0">
                <a:latin typeface="+mj-lt"/>
              </a:rPr>
              <a:t>Adossement aux secteurs  non-ETS</a:t>
            </a:r>
            <a:endParaRPr lang="fr-FR" sz="1400" dirty="0">
              <a:latin typeface="+mj-lt"/>
            </a:endParaRPr>
          </a:p>
        </p:txBody>
      </p:sp>
      <p:sp>
        <p:nvSpPr>
          <p:cNvPr id="22" name="Flèche vers le bas 21"/>
          <p:cNvSpPr/>
          <p:nvPr/>
        </p:nvSpPr>
        <p:spPr>
          <a:xfrm>
            <a:off x="4957856" y="5327201"/>
            <a:ext cx="318320" cy="2150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Tree>
    <p:extLst>
      <p:ext uri="{BB962C8B-B14F-4D97-AF65-F5344CB8AC3E}">
        <p14:creationId xmlns:p14="http://schemas.microsoft.com/office/powerpoint/2010/main" val="330483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8" y="1472539"/>
            <a:ext cx="8958262" cy="4869269"/>
          </a:xfrm>
        </p:spPr>
        <p:txBody>
          <a:bodyPr/>
          <a:lstStyle/>
          <a:p>
            <a:r>
              <a:rPr lang="fr-FR" sz="1400" dirty="0" smtClean="0"/>
              <a:t>Derrière le climat, une compétition économique sur les filières énergétiques : </a:t>
            </a:r>
          </a:p>
          <a:p>
            <a:pPr marL="534988" lvl="1" indent="-180975">
              <a:spcBef>
                <a:spcPts val="1200"/>
              </a:spcBef>
            </a:pPr>
            <a:r>
              <a:rPr lang="fr-FR" sz="1400" dirty="0" smtClean="0"/>
              <a:t>Depuis 2009 baisse de la rentabilité </a:t>
            </a:r>
            <a:r>
              <a:rPr lang="fr-FR" sz="1400" dirty="0" smtClean="0"/>
              <a:t>de la </a:t>
            </a:r>
            <a:r>
              <a:rPr lang="fr-FR" sz="1400" dirty="0" smtClean="0"/>
              <a:t>filière pétrole </a:t>
            </a:r>
            <a:r>
              <a:rPr lang="fr-FR" sz="1400" dirty="0" smtClean="0"/>
              <a:t>/ développement filières énergies </a:t>
            </a:r>
            <a:r>
              <a:rPr lang="fr-FR" sz="1400" dirty="0" smtClean="0"/>
              <a:t>renouvelables et de l’efficacité énergétique ; </a:t>
            </a:r>
            <a:r>
              <a:rPr lang="fr-FR" sz="1400" dirty="0" smtClean="0"/>
              <a:t>depuis </a:t>
            </a:r>
            <a:r>
              <a:rPr lang="fr-FR" sz="1400" dirty="0" smtClean="0"/>
              <a:t>2010 </a:t>
            </a:r>
            <a:r>
              <a:rPr lang="fr-FR" sz="1400" dirty="0"/>
              <a:t>i</a:t>
            </a:r>
            <a:r>
              <a:rPr lang="fr-FR" sz="1400" dirty="0" smtClean="0"/>
              <a:t>ntérêt des grands </a:t>
            </a:r>
            <a:r>
              <a:rPr lang="fr-FR" sz="1400" dirty="0" smtClean="0"/>
              <a:t>investisseurs</a:t>
            </a:r>
          </a:p>
          <a:p>
            <a:pPr marL="534988" lvl="1" indent="-180975">
              <a:spcBef>
                <a:spcPts val="1200"/>
              </a:spcBef>
            </a:pPr>
            <a:r>
              <a:rPr lang="fr-FR" sz="1400" dirty="0"/>
              <a:t>France-Europe : filières vertes </a:t>
            </a:r>
            <a:r>
              <a:rPr lang="fr-FR" sz="1400" dirty="0" smtClean="0"/>
              <a:t>concentrées </a:t>
            </a:r>
            <a:r>
              <a:rPr lang="fr-FR" sz="1400" dirty="0"/>
              <a:t>en région et </a:t>
            </a:r>
            <a:r>
              <a:rPr lang="fr-FR" sz="1400" dirty="0" smtClean="0"/>
              <a:t>PME. Pour </a:t>
            </a:r>
            <a:r>
              <a:rPr lang="fr-FR" sz="1400" dirty="0"/>
              <a:t>exemple en 2015 : 2,5G€ ont été investis dans les énergies renouvelables au niveau de projet </a:t>
            </a:r>
            <a:r>
              <a:rPr lang="fr-FR" sz="1400" dirty="0" err="1"/>
              <a:t>corporate</a:t>
            </a:r>
            <a:r>
              <a:rPr lang="fr-FR" sz="1400" dirty="0"/>
              <a:t> quand 14G€ l’ont été dans le </a:t>
            </a:r>
            <a:r>
              <a:rPr lang="fr-FR" sz="1400" dirty="0" err="1"/>
              <a:t>retail</a:t>
            </a:r>
            <a:r>
              <a:rPr lang="fr-FR" sz="1400" dirty="0"/>
              <a:t> en </a:t>
            </a:r>
            <a:r>
              <a:rPr lang="fr-FR" sz="1400" dirty="0" smtClean="0"/>
              <a:t>France</a:t>
            </a:r>
          </a:p>
          <a:p>
            <a:pPr marL="534988" lvl="1" indent="-180975">
              <a:spcBef>
                <a:spcPts val="1200"/>
              </a:spcBef>
            </a:pPr>
            <a:r>
              <a:rPr lang="fr-FR" sz="1400" dirty="0" smtClean="0"/>
              <a:t>Le carbone devient une monnaie dans massification du marché pour le bâtiment diffus</a:t>
            </a:r>
            <a:endParaRPr lang="fr-FR" sz="1400" dirty="0"/>
          </a:p>
          <a:p>
            <a:pPr marL="376238" indent="-376238">
              <a:spcBef>
                <a:spcPts val="1200"/>
              </a:spcBef>
            </a:pPr>
            <a:r>
              <a:rPr lang="fr-FR" sz="1400" dirty="0" smtClean="0"/>
              <a:t>Le secteur Banques/marché devient central dans </a:t>
            </a:r>
            <a:r>
              <a:rPr lang="fr-FR" sz="1400" dirty="0" smtClean="0"/>
              <a:t>la massification </a:t>
            </a:r>
            <a:r>
              <a:rPr lang="fr-FR" sz="1400" dirty="0" smtClean="0"/>
              <a:t>des filières vertes mais génère 2 paradoxes </a:t>
            </a:r>
            <a:r>
              <a:rPr lang="fr-FR" sz="1400" dirty="0" smtClean="0"/>
              <a:t>: </a:t>
            </a:r>
          </a:p>
          <a:p>
            <a:pPr marL="585788" lvl="1" indent="-231775">
              <a:spcBef>
                <a:spcPts val="1200"/>
              </a:spcBef>
            </a:pPr>
            <a:r>
              <a:rPr lang="fr-FR" sz="1400" u="sng" dirty="0" smtClean="0"/>
              <a:t>polarité</a:t>
            </a:r>
            <a:r>
              <a:rPr lang="fr-FR" sz="1400" dirty="0" smtClean="0"/>
              <a:t> : un marché centré sur le local-particulier-PME vs des travaux qui </a:t>
            </a:r>
            <a:r>
              <a:rPr lang="fr-FR" sz="1400" dirty="0" smtClean="0">
                <a:latin typeface="+mj-lt"/>
              </a:rPr>
              <a:t>ciblent </a:t>
            </a:r>
            <a:r>
              <a:rPr lang="fr-FR" sz="1400" dirty="0">
                <a:latin typeface="+mj-lt"/>
              </a:rPr>
              <a:t>l’activité d’investissement et de </a:t>
            </a:r>
            <a:r>
              <a:rPr lang="fr-FR" sz="1400" dirty="0" smtClean="0">
                <a:latin typeface="+mj-lt"/>
              </a:rPr>
              <a:t>projet</a:t>
            </a:r>
            <a:endParaRPr lang="fr-FR" sz="1400" dirty="0" smtClean="0"/>
          </a:p>
          <a:p>
            <a:pPr marL="585788" lvl="1" indent="-231775">
              <a:spcBef>
                <a:spcPts val="1200"/>
              </a:spcBef>
            </a:pPr>
            <a:r>
              <a:rPr lang="fr-FR" sz="1400" u="sng" dirty="0" smtClean="0"/>
              <a:t>Modèle</a:t>
            </a:r>
            <a:r>
              <a:rPr lang="fr-FR" sz="1400" dirty="0" smtClean="0"/>
              <a:t> : modèle bancaire local – universel vs modèle financier </a:t>
            </a:r>
          </a:p>
          <a:p>
            <a:pPr marL="585788" lvl="1" indent="-231775">
              <a:spcBef>
                <a:spcPts val="1200"/>
              </a:spcBef>
            </a:pPr>
            <a:r>
              <a:rPr lang="fr-FR" sz="1400" dirty="0" smtClean="0"/>
              <a:t>Conciliation des méthodologies carbone sur la </a:t>
            </a:r>
            <a:r>
              <a:rPr lang="fr-FR" sz="1400" smtClean="0"/>
              <a:t>filière bâtiment</a:t>
            </a:r>
            <a:endParaRPr lang="fr-FR" sz="1400" dirty="0" smtClean="0"/>
          </a:p>
          <a:p>
            <a:pPr marL="985838" lvl="2" indent="-231775">
              <a:spcBef>
                <a:spcPts val="600"/>
              </a:spcBef>
            </a:pPr>
            <a:endParaRPr lang="fr-FR" sz="1400" dirty="0" smtClean="0"/>
          </a:p>
          <a:p>
            <a:pPr marL="530225" lvl="1" indent="-176213"/>
            <a:endParaRPr lang="fr-FR" sz="1400" dirty="0" smtClean="0">
              <a:latin typeface="+mj-lt"/>
            </a:endParaRPr>
          </a:p>
          <a:p>
            <a:pPr lvl="1"/>
            <a:endParaRPr lang="fr-FR" sz="1400" dirty="0">
              <a:latin typeface="+mj-lt"/>
            </a:endParaRPr>
          </a:p>
          <a:p>
            <a:pPr lvl="1"/>
            <a:endParaRPr lang="fr-FR" sz="1200" dirty="0"/>
          </a:p>
        </p:txBody>
      </p:sp>
      <p:sp>
        <p:nvSpPr>
          <p:cNvPr id="4" name="Rectangle 2"/>
          <p:cNvSpPr txBox="1">
            <a:spLocks noChangeArrowheads="1"/>
          </p:cNvSpPr>
          <p:nvPr/>
        </p:nvSpPr>
        <p:spPr bwMode="auto">
          <a:xfrm>
            <a:off x="18355" y="0"/>
            <a:ext cx="8958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452438" indent="-452438" algn="l" rtl="0" eaLnBrk="1" fontAlgn="base" hangingPunct="1">
              <a:spcBef>
                <a:spcPct val="0"/>
              </a:spcBef>
              <a:spcAft>
                <a:spcPct val="0"/>
              </a:spcAft>
              <a:defRPr sz="2000" b="1">
                <a:solidFill>
                  <a:schemeClr val="accent1"/>
                </a:solidFill>
                <a:latin typeface="+mj-lt"/>
                <a:ea typeface="+mj-ea"/>
                <a:cs typeface="+mj-cs"/>
              </a:defRPr>
            </a:lvl1pPr>
            <a:lvl2pPr marL="452438" indent="-452438" algn="l" rtl="0" eaLnBrk="1" fontAlgn="base" hangingPunct="1">
              <a:spcBef>
                <a:spcPct val="0"/>
              </a:spcBef>
              <a:spcAft>
                <a:spcPct val="0"/>
              </a:spcAft>
              <a:defRPr sz="2000" b="1">
                <a:solidFill>
                  <a:schemeClr val="accent1"/>
                </a:solidFill>
                <a:latin typeface="Verdana" pitchFamily="34" charset="0"/>
              </a:defRPr>
            </a:lvl2pPr>
            <a:lvl3pPr marL="452438" indent="-452438" algn="l" rtl="0" eaLnBrk="1" fontAlgn="base" hangingPunct="1">
              <a:spcBef>
                <a:spcPct val="0"/>
              </a:spcBef>
              <a:spcAft>
                <a:spcPct val="0"/>
              </a:spcAft>
              <a:defRPr sz="2000" b="1">
                <a:solidFill>
                  <a:schemeClr val="accent1"/>
                </a:solidFill>
                <a:latin typeface="Verdana" pitchFamily="34" charset="0"/>
              </a:defRPr>
            </a:lvl3pPr>
            <a:lvl4pPr marL="452438" indent="-452438" algn="l" rtl="0" eaLnBrk="1" fontAlgn="base" hangingPunct="1">
              <a:spcBef>
                <a:spcPct val="0"/>
              </a:spcBef>
              <a:spcAft>
                <a:spcPct val="0"/>
              </a:spcAft>
              <a:defRPr sz="2000" b="1">
                <a:solidFill>
                  <a:schemeClr val="accent1"/>
                </a:solidFill>
                <a:latin typeface="Verdana" pitchFamily="34" charset="0"/>
              </a:defRPr>
            </a:lvl4pPr>
            <a:lvl5pPr marL="452438" indent="-452438" algn="l" rtl="0" eaLnBrk="1" fontAlgn="base" hangingPunct="1">
              <a:spcBef>
                <a:spcPct val="0"/>
              </a:spcBef>
              <a:spcAft>
                <a:spcPct val="0"/>
              </a:spcAft>
              <a:defRPr sz="2000" b="1">
                <a:solidFill>
                  <a:schemeClr val="accent1"/>
                </a:solidFill>
                <a:latin typeface="Verdana" pitchFamily="34" charset="0"/>
              </a:defRPr>
            </a:lvl5pPr>
            <a:lvl6pPr marL="1082675" indent="-625475" algn="l" rtl="0" eaLnBrk="1" fontAlgn="base" hangingPunct="1">
              <a:spcBef>
                <a:spcPct val="0"/>
              </a:spcBef>
              <a:spcAft>
                <a:spcPct val="0"/>
              </a:spcAft>
              <a:defRPr sz="2600" b="1">
                <a:solidFill>
                  <a:schemeClr val="accent1"/>
                </a:solidFill>
                <a:latin typeface="Verdana" pitchFamily="34" charset="0"/>
              </a:defRPr>
            </a:lvl6pPr>
            <a:lvl7pPr marL="1539875" indent="-625475" algn="l" rtl="0" eaLnBrk="1" fontAlgn="base" hangingPunct="1">
              <a:spcBef>
                <a:spcPct val="0"/>
              </a:spcBef>
              <a:spcAft>
                <a:spcPct val="0"/>
              </a:spcAft>
              <a:defRPr sz="2600" b="1">
                <a:solidFill>
                  <a:schemeClr val="accent1"/>
                </a:solidFill>
                <a:latin typeface="Verdana" pitchFamily="34" charset="0"/>
              </a:defRPr>
            </a:lvl7pPr>
            <a:lvl8pPr marL="1997075" indent="-625475" algn="l" rtl="0" eaLnBrk="1" fontAlgn="base" hangingPunct="1">
              <a:spcBef>
                <a:spcPct val="0"/>
              </a:spcBef>
              <a:spcAft>
                <a:spcPct val="0"/>
              </a:spcAft>
              <a:defRPr sz="2600" b="1">
                <a:solidFill>
                  <a:schemeClr val="accent1"/>
                </a:solidFill>
                <a:latin typeface="Verdana" pitchFamily="34" charset="0"/>
              </a:defRPr>
            </a:lvl8pPr>
            <a:lvl9pPr marL="2454275" indent="-625475" algn="l" rtl="0" eaLnBrk="1" fontAlgn="base" hangingPunct="1">
              <a:spcBef>
                <a:spcPct val="0"/>
              </a:spcBef>
              <a:spcAft>
                <a:spcPct val="0"/>
              </a:spcAft>
              <a:defRPr sz="2600" b="1">
                <a:solidFill>
                  <a:schemeClr val="accent1"/>
                </a:solidFill>
                <a:latin typeface="Verdana" pitchFamily="34" charset="0"/>
              </a:defRPr>
            </a:lvl9pPr>
          </a:lstStyle>
          <a:p>
            <a:pPr marL="539750" indent="-539750">
              <a:spcBef>
                <a:spcPct val="50000"/>
              </a:spcBef>
              <a:buClr>
                <a:schemeClr val="accent3"/>
              </a:buClr>
              <a:buFont typeface="+mj-lt"/>
              <a:buAutoNum type="arabicPeriod" startAt="3"/>
              <a:defRPr/>
            </a:pPr>
            <a:r>
              <a:rPr lang="fr-FR" kern="0" dirty="0" smtClean="0"/>
              <a:t>Conclusion </a:t>
            </a:r>
            <a:endParaRPr lang="fr-FR" kern="0" dirty="0" smtClean="0"/>
          </a:p>
          <a:p>
            <a:pPr marL="530225" lvl="1" indent="-530225">
              <a:spcBef>
                <a:spcPct val="50000"/>
              </a:spcBef>
              <a:defRPr/>
            </a:pPr>
            <a:r>
              <a:rPr lang="fr-FR" kern="0" dirty="0" smtClean="0"/>
              <a:t>	travaux internationaux sur le climat</a:t>
            </a:r>
            <a:endParaRPr lang="fr-FR" kern="0" dirty="0"/>
          </a:p>
        </p:txBody>
      </p:sp>
    </p:spTree>
    <p:extLst>
      <p:ext uri="{BB962C8B-B14F-4D97-AF65-F5344CB8AC3E}">
        <p14:creationId xmlns:p14="http://schemas.microsoft.com/office/powerpoint/2010/main" val="4197704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5470" y="1152525"/>
            <a:ext cx="8764229" cy="1030236"/>
          </a:xfrm>
        </p:spPr>
        <p:txBody>
          <a:bodyPr/>
          <a:lstStyle/>
          <a:p>
            <a:pPr marL="0" indent="0">
              <a:buNone/>
            </a:pPr>
            <a:r>
              <a:rPr lang="fr-FR" sz="1400" dirty="0" smtClean="0"/>
              <a:t>Une invention française pour l’activité bancaire  !</a:t>
            </a:r>
          </a:p>
          <a:p>
            <a:endParaRPr lang="fr-FR" sz="1400" dirty="0"/>
          </a:p>
        </p:txBody>
      </p:sp>
      <p:sp>
        <p:nvSpPr>
          <p:cNvPr id="4" name="Rectangle 2"/>
          <p:cNvSpPr txBox="1">
            <a:spLocks noChangeArrowheads="1"/>
          </p:cNvSpPr>
          <p:nvPr/>
        </p:nvSpPr>
        <p:spPr bwMode="auto">
          <a:xfrm>
            <a:off x="18355" y="0"/>
            <a:ext cx="8958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452438" indent="-452438" algn="l" rtl="0" eaLnBrk="1" fontAlgn="base" hangingPunct="1">
              <a:spcBef>
                <a:spcPct val="0"/>
              </a:spcBef>
              <a:spcAft>
                <a:spcPct val="0"/>
              </a:spcAft>
              <a:defRPr sz="2000" b="1">
                <a:solidFill>
                  <a:schemeClr val="accent1"/>
                </a:solidFill>
                <a:latin typeface="+mj-lt"/>
                <a:ea typeface="+mj-ea"/>
                <a:cs typeface="+mj-cs"/>
              </a:defRPr>
            </a:lvl1pPr>
            <a:lvl2pPr marL="452438" indent="-452438" algn="l" rtl="0" eaLnBrk="1" fontAlgn="base" hangingPunct="1">
              <a:spcBef>
                <a:spcPct val="0"/>
              </a:spcBef>
              <a:spcAft>
                <a:spcPct val="0"/>
              </a:spcAft>
              <a:defRPr sz="2000" b="1">
                <a:solidFill>
                  <a:schemeClr val="accent1"/>
                </a:solidFill>
                <a:latin typeface="Verdana" pitchFamily="34" charset="0"/>
              </a:defRPr>
            </a:lvl2pPr>
            <a:lvl3pPr marL="452438" indent="-452438" algn="l" rtl="0" eaLnBrk="1" fontAlgn="base" hangingPunct="1">
              <a:spcBef>
                <a:spcPct val="0"/>
              </a:spcBef>
              <a:spcAft>
                <a:spcPct val="0"/>
              </a:spcAft>
              <a:defRPr sz="2000" b="1">
                <a:solidFill>
                  <a:schemeClr val="accent1"/>
                </a:solidFill>
                <a:latin typeface="Verdana" pitchFamily="34" charset="0"/>
              </a:defRPr>
            </a:lvl3pPr>
            <a:lvl4pPr marL="452438" indent="-452438" algn="l" rtl="0" eaLnBrk="1" fontAlgn="base" hangingPunct="1">
              <a:spcBef>
                <a:spcPct val="0"/>
              </a:spcBef>
              <a:spcAft>
                <a:spcPct val="0"/>
              </a:spcAft>
              <a:defRPr sz="2000" b="1">
                <a:solidFill>
                  <a:schemeClr val="accent1"/>
                </a:solidFill>
                <a:latin typeface="Verdana" pitchFamily="34" charset="0"/>
              </a:defRPr>
            </a:lvl4pPr>
            <a:lvl5pPr marL="452438" indent="-452438" algn="l" rtl="0" eaLnBrk="1" fontAlgn="base" hangingPunct="1">
              <a:spcBef>
                <a:spcPct val="0"/>
              </a:spcBef>
              <a:spcAft>
                <a:spcPct val="0"/>
              </a:spcAft>
              <a:defRPr sz="2000" b="1">
                <a:solidFill>
                  <a:schemeClr val="accent1"/>
                </a:solidFill>
                <a:latin typeface="Verdana" pitchFamily="34" charset="0"/>
              </a:defRPr>
            </a:lvl5pPr>
            <a:lvl6pPr marL="1082675" indent="-625475" algn="l" rtl="0" eaLnBrk="1" fontAlgn="base" hangingPunct="1">
              <a:spcBef>
                <a:spcPct val="0"/>
              </a:spcBef>
              <a:spcAft>
                <a:spcPct val="0"/>
              </a:spcAft>
              <a:defRPr sz="2600" b="1">
                <a:solidFill>
                  <a:schemeClr val="accent1"/>
                </a:solidFill>
                <a:latin typeface="Verdana" pitchFamily="34" charset="0"/>
              </a:defRPr>
            </a:lvl6pPr>
            <a:lvl7pPr marL="1539875" indent="-625475" algn="l" rtl="0" eaLnBrk="1" fontAlgn="base" hangingPunct="1">
              <a:spcBef>
                <a:spcPct val="0"/>
              </a:spcBef>
              <a:spcAft>
                <a:spcPct val="0"/>
              </a:spcAft>
              <a:defRPr sz="2600" b="1">
                <a:solidFill>
                  <a:schemeClr val="accent1"/>
                </a:solidFill>
                <a:latin typeface="Verdana" pitchFamily="34" charset="0"/>
              </a:defRPr>
            </a:lvl7pPr>
            <a:lvl8pPr marL="1997075" indent="-625475" algn="l" rtl="0" eaLnBrk="1" fontAlgn="base" hangingPunct="1">
              <a:spcBef>
                <a:spcPct val="0"/>
              </a:spcBef>
              <a:spcAft>
                <a:spcPct val="0"/>
              </a:spcAft>
              <a:defRPr sz="2600" b="1">
                <a:solidFill>
                  <a:schemeClr val="accent1"/>
                </a:solidFill>
                <a:latin typeface="Verdana" pitchFamily="34" charset="0"/>
              </a:defRPr>
            </a:lvl8pPr>
            <a:lvl9pPr marL="2454275" indent="-625475" algn="l" rtl="0" eaLnBrk="1" fontAlgn="base" hangingPunct="1">
              <a:spcBef>
                <a:spcPct val="0"/>
              </a:spcBef>
              <a:spcAft>
                <a:spcPct val="0"/>
              </a:spcAft>
              <a:defRPr sz="2600" b="1">
                <a:solidFill>
                  <a:schemeClr val="accent1"/>
                </a:solidFill>
                <a:latin typeface="Verdana" pitchFamily="34" charset="0"/>
              </a:defRPr>
            </a:lvl9pPr>
          </a:lstStyle>
          <a:p>
            <a:pPr marL="539750" indent="-539750">
              <a:spcBef>
                <a:spcPct val="50000"/>
              </a:spcBef>
              <a:buClr>
                <a:schemeClr val="accent3"/>
              </a:buClr>
              <a:buAutoNum type="arabicPeriod"/>
              <a:defRPr/>
            </a:pPr>
            <a:r>
              <a:rPr lang="fr-FR" kern="0" dirty="0" smtClean="0"/>
              <a:t>Contexte</a:t>
            </a:r>
          </a:p>
          <a:p>
            <a:pPr marL="530225" indent="0">
              <a:spcBef>
                <a:spcPct val="50000"/>
              </a:spcBef>
              <a:defRPr/>
            </a:pPr>
            <a:r>
              <a:rPr lang="fr-FR" kern="0" dirty="0" smtClean="0"/>
              <a:t>Historique de la notation carbone / climat</a:t>
            </a:r>
            <a:endParaRPr lang="fr-FR" kern="0" dirty="0"/>
          </a:p>
        </p:txBody>
      </p:sp>
      <p:pic>
        <p:nvPicPr>
          <p:cNvPr id="5" name="Picture 4" descr="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142" y="3967567"/>
            <a:ext cx="5832475"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142" y="1554724"/>
            <a:ext cx="5832475" cy="226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A0A4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4968" y="1508776"/>
            <a:ext cx="2684887" cy="1169551"/>
          </a:xfrm>
          <a:prstGeom prst="rect">
            <a:avLst/>
          </a:prstGeom>
        </p:spPr>
        <p:txBody>
          <a:bodyPr wrap="square">
            <a:spAutoFit/>
          </a:bodyPr>
          <a:lstStyle/>
          <a:p>
            <a:pPr algn="just"/>
            <a:r>
              <a:rPr lang="fr-FR" sz="1400" dirty="0"/>
              <a:t>En 2007 les Caisses d’Epargne reprennent des initiatives d’évaluation carbone de produit pour les appliquer à l’activité </a:t>
            </a:r>
            <a:r>
              <a:rPr lang="fr-FR" sz="1400" dirty="0" smtClean="0"/>
              <a:t>bancaire. </a:t>
            </a:r>
            <a:endParaRPr lang="fr-FR" sz="1400" dirty="0"/>
          </a:p>
        </p:txBody>
      </p:sp>
      <p:sp>
        <p:nvSpPr>
          <p:cNvPr id="7" name="Rectangle 6"/>
          <p:cNvSpPr/>
          <p:nvPr/>
        </p:nvSpPr>
        <p:spPr>
          <a:xfrm>
            <a:off x="294967" y="3654958"/>
            <a:ext cx="2684888" cy="738664"/>
          </a:xfrm>
          <a:prstGeom prst="rect">
            <a:avLst/>
          </a:prstGeom>
        </p:spPr>
        <p:txBody>
          <a:bodyPr wrap="square">
            <a:spAutoFit/>
          </a:bodyPr>
          <a:lstStyle/>
          <a:p>
            <a:pPr algn="just"/>
            <a:r>
              <a:rPr lang="fr-FR" sz="1400" dirty="0" smtClean="0"/>
              <a:t>2009</a:t>
            </a:r>
            <a:r>
              <a:rPr lang="fr-FR" sz="1400" dirty="0" smtClean="0"/>
              <a:t>, </a:t>
            </a:r>
            <a:r>
              <a:rPr lang="fr-FR" sz="1400" dirty="0" smtClean="0"/>
              <a:t>méthode se trouve inadaptée à la compréhension clients : suspension</a:t>
            </a:r>
            <a:endParaRPr lang="fr-FR" sz="1400" dirty="0"/>
          </a:p>
        </p:txBody>
      </p:sp>
      <p:sp>
        <p:nvSpPr>
          <p:cNvPr id="8" name="Rectangle 7"/>
          <p:cNvSpPr/>
          <p:nvPr/>
        </p:nvSpPr>
        <p:spPr>
          <a:xfrm>
            <a:off x="301770" y="2678327"/>
            <a:ext cx="2678085" cy="954107"/>
          </a:xfrm>
          <a:prstGeom prst="rect">
            <a:avLst/>
          </a:prstGeom>
        </p:spPr>
        <p:txBody>
          <a:bodyPr wrap="square">
            <a:spAutoFit/>
          </a:bodyPr>
          <a:lstStyle/>
          <a:p>
            <a:pPr algn="just"/>
            <a:r>
              <a:rPr lang="fr-FR" sz="1400" dirty="0"/>
              <a:t>La méthode est </a:t>
            </a:r>
            <a:r>
              <a:rPr lang="fr-FR" sz="1400" dirty="0" smtClean="0"/>
              <a:t>construite avec des consultants sur  démarche </a:t>
            </a:r>
            <a:r>
              <a:rPr lang="fr-FR" sz="1400" dirty="0" err="1" smtClean="0"/>
              <a:t>bottom</a:t>
            </a:r>
            <a:r>
              <a:rPr lang="fr-FR" sz="1400" dirty="0" smtClean="0"/>
              <a:t>-up et  méthodologie type </a:t>
            </a:r>
            <a:r>
              <a:rPr lang="fr-FR" sz="1400" dirty="0" err="1" smtClean="0"/>
              <a:t>GhG</a:t>
            </a:r>
            <a:endParaRPr lang="fr-FR" sz="1400" dirty="0"/>
          </a:p>
        </p:txBody>
      </p:sp>
      <p:sp>
        <p:nvSpPr>
          <p:cNvPr id="9" name="Rectangle 8"/>
          <p:cNvSpPr/>
          <p:nvPr/>
        </p:nvSpPr>
        <p:spPr>
          <a:xfrm>
            <a:off x="317536" y="5211222"/>
            <a:ext cx="2826606" cy="1169551"/>
          </a:xfrm>
          <a:prstGeom prst="rect">
            <a:avLst/>
          </a:prstGeom>
        </p:spPr>
        <p:txBody>
          <a:bodyPr wrap="square">
            <a:spAutoFit/>
          </a:bodyPr>
          <a:lstStyle/>
          <a:p>
            <a:pPr algn="just"/>
            <a:r>
              <a:rPr lang="fr-FR" sz="1400" dirty="0" smtClean="0"/>
              <a:t>A partir de 2010 Portage de cette méthode par </a:t>
            </a:r>
            <a:r>
              <a:rPr lang="fr-FR" sz="1400" dirty="0" smtClean="0"/>
              <a:t>ONG et </a:t>
            </a:r>
            <a:r>
              <a:rPr lang="fr-FR" sz="1400" dirty="0" smtClean="0"/>
              <a:t>consultants au </a:t>
            </a:r>
            <a:r>
              <a:rPr lang="fr-FR" sz="1400" dirty="0" smtClean="0"/>
              <a:t>niveau européen puis international </a:t>
            </a:r>
            <a:r>
              <a:rPr lang="fr-FR" sz="1400" dirty="0" smtClean="0"/>
              <a:t>sans régler la dimension locale.</a:t>
            </a:r>
            <a:endParaRPr lang="fr-FR" sz="1400" dirty="0"/>
          </a:p>
        </p:txBody>
      </p:sp>
      <p:sp>
        <p:nvSpPr>
          <p:cNvPr id="10" name="Rectangle 9"/>
          <p:cNvSpPr/>
          <p:nvPr/>
        </p:nvSpPr>
        <p:spPr>
          <a:xfrm>
            <a:off x="294967" y="4444830"/>
            <a:ext cx="2826606" cy="738664"/>
          </a:xfrm>
          <a:prstGeom prst="rect">
            <a:avLst/>
          </a:prstGeom>
        </p:spPr>
        <p:txBody>
          <a:bodyPr wrap="square">
            <a:spAutoFit/>
          </a:bodyPr>
          <a:lstStyle/>
          <a:p>
            <a:pPr algn="just"/>
            <a:r>
              <a:rPr lang="fr-FR" sz="1400" dirty="0" smtClean="0"/>
              <a:t>2010</a:t>
            </a:r>
            <a:r>
              <a:rPr lang="fr-FR" sz="1400" dirty="0" smtClean="0"/>
              <a:t>, </a:t>
            </a:r>
            <a:r>
              <a:rPr lang="fr-FR" sz="1400" dirty="0" smtClean="0"/>
              <a:t>reprise de la méthode  sur l’activité financière AM sur un prisme Top-Down.</a:t>
            </a:r>
            <a:endParaRPr lang="fr-FR" sz="1400" dirty="0"/>
          </a:p>
        </p:txBody>
      </p:sp>
      <p:sp>
        <p:nvSpPr>
          <p:cNvPr id="12" name="Rectangle 11"/>
          <p:cNvSpPr/>
          <p:nvPr/>
        </p:nvSpPr>
        <p:spPr>
          <a:xfrm>
            <a:off x="7173303" y="5477768"/>
            <a:ext cx="1929686" cy="307777"/>
          </a:xfrm>
          <a:prstGeom prst="rect">
            <a:avLst/>
          </a:prstGeom>
          <a:solidFill>
            <a:schemeClr val="bg1"/>
          </a:solidFill>
        </p:spPr>
        <p:txBody>
          <a:bodyPr wrap="square">
            <a:spAutoFit/>
          </a:bodyPr>
          <a:lstStyle/>
          <a:p>
            <a:pPr marL="87313" lvl="1" eaLnBrk="1" hangingPunct="1">
              <a:spcBef>
                <a:spcPct val="30000"/>
              </a:spcBef>
            </a:pPr>
            <a:r>
              <a:rPr lang="en-GB" altLang="fr-FR" sz="1400" dirty="0" err="1"/>
              <a:t>Vigeo</a:t>
            </a:r>
            <a:r>
              <a:rPr lang="en-GB" altLang="fr-FR" sz="1400" dirty="0"/>
              <a:t>/WWF’s survey</a:t>
            </a:r>
          </a:p>
        </p:txBody>
      </p:sp>
    </p:spTree>
    <p:extLst>
      <p:ext uri="{BB962C8B-B14F-4D97-AF65-F5344CB8AC3E}">
        <p14:creationId xmlns:p14="http://schemas.microsoft.com/office/powerpoint/2010/main" val="252914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5470" y="1152525"/>
            <a:ext cx="8764229" cy="1030236"/>
          </a:xfrm>
        </p:spPr>
        <p:txBody>
          <a:bodyPr/>
          <a:lstStyle/>
          <a:p>
            <a:pPr marL="0" indent="0">
              <a:buNone/>
            </a:pPr>
            <a:r>
              <a:rPr lang="fr-FR" sz="1400" dirty="0" smtClean="0"/>
              <a:t>Pas un mais 2 modèles de méthode pour mesurer le carbone !</a:t>
            </a:r>
          </a:p>
          <a:p>
            <a:endParaRPr lang="fr-FR" sz="1400" dirty="0"/>
          </a:p>
        </p:txBody>
      </p:sp>
      <p:sp>
        <p:nvSpPr>
          <p:cNvPr id="4" name="Rectangle 2"/>
          <p:cNvSpPr txBox="1">
            <a:spLocks noChangeArrowheads="1"/>
          </p:cNvSpPr>
          <p:nvPr/>
        </p:nvSpPr>
        <p:spPr bwMode="auto">
          <a:xfrm>
            <a:off x="18355" y="0"/>
            <a:ext cx="8958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452438" indent="-452438" algn="l" rtl="0" eaLnBrk="1" fontAlgn="base" hangingPunct="1">
              <a:spcBef>
                <a:spcPct val="0"/>
              </a:spcBef>
              <a:spcAft>
                <a:spcPct val="0"/>
              </a:spcAft>
              <a:defRPr sz="2000" b="1">
                <a:solidFill>
                  <a:schemeClr val="accent1"/>
                </a:solidFill>
                <a:latin typeface="+mj-lt"/>
                <a:ea typeface="+mj-ea"/>
                <a:cs typeface="+mj-cs"/>
              </a:defRPr>
            </a:lvl1pPr>
            <a:lvl2pPr marL="452438" indent="-452438" algn="l" rtl="0" eaLnBrk="1" fontAlgn="base" hangingPunct="1">
              <a:spcBef>
                <a:spcPct val="0"/>
              </a:spcBef>
              <a:spcAft>
                <a:spcPct val="0"/>
              </a:spcAft>
              <a:defRPr sz="2000" b="1">
                <a:solidFill>
                  <a:schemeClr val="accent1"/>
                </a:solidFill>
                <a:latin typeface="Verdana" pitchFamily="34" charset="0"/>
              </a:defRPr>
            </a:lvl2pPr>
            <a:lvl3pPr marL="452438" indent="-452438" algn="l" rtl="0" eaLnBrk="1" fontAlgn="base" hangingPunct="1">
              <a:spcBef>
                <a:spcPct val="0"/>
              </a:spcBef>
              <a:spcAft>
                <a:spcPct val="0"/>
              </a:spcAft>
              <a:defRPr sz="2000" b="1">
                <a:solidFill>
                  <a:schemeClr val="accent1"/>
                </a:solidFill>
                <a:latin typeface="Verdana" pitchFamily="34" charset="0"/>
              </a:defRPr>
            </a:lvl3pPr>
            <a:lvl4pPr marL="452438" indent="-452438" algn="l" rtl="0" eaLnBrk="1" fontAlgn="base" hangingPunct="1">
              <a:spcBef>
                <a:spcPct val="0"/>
              </a:spcBef>
              <a:spcAft>
                <a:spcPct val="0"/>
              </a:spcAft>
              <a:defRPr sz="2000" b="1">
                <a:solidFill>
                  <a:schemeClr val="accent1"/>
                </a:solidFill>
                <a:latin typeface="Verdana" pitchFamily="34" charset="0"/>
              </a:defRPr>
            </a:lvl4pPr>
            <a:lvl5pPr marL="452438" indent="-452438" algn="l" rtl="0" eaLnBrk="1" fontAlgn="base" hangingPunct="1">
              <a:spcBef>
                <a:spcPct val="0"/>
              </a:spcBef>
              <a:spcAft>
                <a:spcPct val="0"/>
              </a:spcAft>
              <a:defRPr sz="2000" b="1">
                <a:solidFill>
                  <a:schemeClr val="accent1"/>
                </a:solidFill>
                <a:latin typeface="Verdana" pitchFamily="34" charset="0"/>
              </a:defRPr>
            </a:lvl5pPr>
            <a:lvl6pPr marL="1082675" indent="-625475" algn="l" rtl="0" eaLnBrk="1" fontAlgn="base" hangingPunct="1">
              <a:spcBef>
                <a:spcPct val="0"/>
              </a:spcBef>
              <a:spcAft>
                <a:spcPct val="0"/>
              </a:spcAft>
              <a:defRPr sz="2600" b="1">
                <a:solidFill>
                  <a:schemeClr val="accent1"/>
                </a:solidFill>
                <a:latin typeface="Verdana" pitchFamily="34" charset="0"/>
              </a:defRPr>
            </a:lvl6pPr>
            <a:lvl7pPr marL="1539875" indent="-625475" algn="l" rtl="0" eaLnBrk="1" fontAlgn="base" hangingPunct="1">
              <a:spcBef>
                <a:spcPct val="0"/>
              </a:spcBef>
              <a:spcAft>
                <a:spcPct val="0"/>
              </a:spcAft>
              <a:defRPr sz="2600" b="1">
                <a:solidFill>
                  <a:schemeClr val="accent1"/>
                </a:solidFill>
                <a:latin typeface="Verdana" pitchFamily="34" charset="0"/>
              </a:defRPr>
            </a:lvl7pPr>
            <a:lvl8pPr marL="1997075" indent="-625475" algn="l" rtl="0" eaLnBrk="1" fontAlgn="base" hangingPunct="1">
              <a:spcBef>
                <a:spcPct val="0"/>
              </a:spcBef>
              <a:spcAft>
                <a:spcPct val="0"/>
              </a:spcAft>
              <a:defRPr sz="2600" b="1">
                <a:solidFill>
                  <a:schemeClr val="accent1"/>
                </a:solidFill>
                <a:latin typeface="Verdana" pitchFamily="34" charset="0"/>
              </a:defRPr>
            </a:lvl8pPr>
            <a:lvl9pPr marL="2454275" indent="-625475" algn="l" rtl="0" eaLnBrk="1" fontAlgn="base" hangingPunct="1">
              <a:spcBef>
                <a:spcPct val="0"/>
              </a:spcBef>
              <a:spcAft>
                <a:spcPct val="0"/>
              </a:spcAft>
              <a:defRPr sz="2600" b="1">
                <a:solidFill>
                  <a:schemeClr val="accent1"/>
                </a:solidFill>
                <a:latin typeface="Verdana" pitchFamily="34" charset="0"/>
              </a:defRPr>
            </a:lvl9pPr>
          </a:lstStyle>
          <a:p>
            <a:pPr marL="539750" indent="-539750">
              <a:spcBef>
                <a:spcPct val="50000"/>
              </a:spcBef>
              <a:buClr>
                <a:schemeClr val="accent3"/>
              </a:buClr>
              <a:buAutoNum type="arabicPeriod"/>
              <a:defRPr/>
            </a:pPr>
            <a:r>
              <a:rPr lang="fr-FR" kern="0" dirty="0" smtClean="0"/>
              <a:t>Contexte</a:t>
            </a:r>
          </a:p>
          <a:p>
            <a:pPr marL="530225" indent="0">
              <a:spcBef>
                <a:spcPct val="50000"/>
              </a:spcBef>
              <a:defRPr/>
            </a:pPr>
            <a:r>
              <a:rPr lang="fr-FR" kern="0" dirty="0" smtClean="0"/>
              <a:t>Historique de la notation carbone / climat</a:t>
            </a:r>
            <a:endParaRPr lang="fr-FR" kern="0" dirty="0"/>
          </a:p>
        </p:txBody>
      </p:sp>
      <p:sp>
        <p:nvSpPr>
          <p:cNvPr id="2" name="Rectangle 1"/>
          <p:cNvSpPr/>
          <p:nvPr/>
        </p:nvSpPr>
        <p:spPr>
          <a:xfrm>
            <a:off x="504181" y="1803049"/>
            <a:ext cx="3137653" cy="523220"/>
          </a:xfrm>
          <a:prstGeom prst="rect">
            <a:avLst/>
          </a:prstGeom>
        </p:spPr>
        <p:txBody>
          <a:bodyPr wrap="square">
            <a:spAutoFit/>
          </a:bodyPr>
          <a:lstStyle/>
          <a:p>
            <a:r>
              <a:rPr lang="fr-FR" sz="1400" b="1" dirty="0" smtClean="0"/>
              <a:t>La méthode dite GHG protocole ou ADEME </a:t>
            </a:r>
            <a:endParaRPr lang="fr-FR" sz="1400" b="1" dirty="0"/>
          </a:p>
        </p:txBody>
      </p:sp>
      <p:sp>
        <p:nvSpPr>
          <p:cNvPr id="8" name="Rectangle 7"/>
          <p:cNvSpPr/>
          <p:nvPr/>
        </p:nvSpPr>
        <p:spPr>
          <a:xfrm>
            <a:off x="5502167" y="1803049"/>
            <a:ext cx="3155646" cy="523220"/>
          </a:xfrm>
          <a:prstGeom prst="rect">
            <a:avLst/>
          </a:prstGeom>
        </p:spPr>
        <p:txBody>
          <a:bodyPr wrap="square">
            <a:spAutoFit/>
          </a:bodyPr>
          <a:lstStyle/>
          <a:p>
            <a:r>
              <a:rPr lang="fr-FR" sz="1400" b="1" dirty="0" smtClean="0"/>
              <a:t>La méthode liée au marché carbone ou MRV</a:t>
            </a:r>
            <a:endParaRPr lang="fr-FR" sz="1400" b="1" dirty="0"/>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79" y="2773575"/>
            <a:ext cx="3241675" cy="18875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386" y="2695900"/>
            <a:ext cx="3332205" cy="201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51479" y="4943333"/>
            <a:ext cx="3241675" cy="523220"/>
          </a:xfrm>
          <a:prstGeom prst="rect">
            <a:avLst/>
          </a:prstGeom>
        </p:spPr>
        <p:txBody>
          <a:bodyPr wrap="square">
            <a:spAutoFit/>
          </a:bodyPr>
          <a:lstStyle/>
          <a:p>
            <a:pPr algn="just"/>
            <a:r>
              <a:rPr lang="fr-FR" sz="1400" dirty="0" smtClean="0"/>
              <a:t>Une méthode simple mais qui n’exprime le CO2 qu’en tonnes</a:t>
            </a:r>
            <a:endParaRPr lang="fr-FR" sz="1400" dirty="0"/>
          </a:p>
        </p:txBody>
      </p:sp>
      <p:sp>
        <p:nvSpPr>
          <p:cNvPr id="14" name="Rectangle 13"/>
          <p:cNvSpPr/>
          <p:nvPr/>
        </p:nvSpPr>
        <p:spPr>
          <a:xfrm>
            <a:off x="5416138" y="4886711"/>
            <a:ext cx="3241675" cy="738664"/>
          </a:xfrm>
          <a:prstGeom prst="rect">
            <a:avLst/>
          </a:prstGeom>
        </p:spPr>
        <p:txBody>
          <a:bodyPr wrap="square">
            <a:spAutoFit/>
          </a:bodyPr>
          <a:lstStyle/>
          <a:p>
            <a:pPr algn="just"/>
            <a:r>
              <a:rPr lang="fr-FR" sz="1400" dirty="0" smtClean="0"/>
              <a:t>Une méthode plus technique mais qui permet de donner un prix marché au carbone économisé.</a:t>
            </a:r>
            <a:endParaRPr lang="fr-FR" sz="1400" dirty="0"/>
          </a:p>
        </p:txBody>
      </p:sp>
      <p:sp>
        <p:nvSpPr>
          <p:cNvPr id="15" name="Rectangle 14"/>
          <p:cNvSpPr/>
          <p:nvPr/>
        </p:nvSpPr>
        <p:spPr>
          <a:xfrm>
            <a:off x="551480" y="5767269"/>
            <a:ext cx="8106334" cy="523220"/>
          </a:xfrm>
          <a:prstGeom prst="rect">
            <a:avLst/>
          </a:prstGeom>
        </p:spPr>
        <p:txBody>
          <a:bodyPr wrap="square">
            <a:spAutoFit/>
          </a:bodyPr>
          <a:lstStyle/>
          <a:p>
            <a:pPr algn="just"/>
            <a:r>
              <a:rPr lang="fr-FR" sz="1400" b="1" dirty="0" smtClean="0"/>
              <a:t>Tous les financiers utilisent la méthode GHG protocole avec l’incapacité de donner un avantage prix au client ni de valoriser financièrement </a:t>
            </a:r>
            <a:endParaRPr lang="fr-FR" sz="1400" b="1" dirty="0"/>
          </a:p>
        </p:txBody>
      </p:sp>
    </p:spTree>
    <p:extLst>
      <p:ext uri="{BB962C8B-B14F-4D97-AF65-F5344CB8AC3E}">
        <p14:creationId xmlns:p14="http://schemas.microsoft.com/office/powerpoint/2010/main" val="83214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5470" y="1152525"/>
            <a:ext cx="8764229" cy="1030236"/>
          </a:xfrm>
        </p:spPr>
        <p:txBody>
          <a:bodyPr/>
          <a:lstStyle/>
          <a:p>
            <a:pPr marL="0" indent="0">
              <a:buNone/>
            </a:pPr>
            <a:r>
              <a:rPr lang="fr-FR" sz="1400" smtClean="0"/>
              <a:t>Pas un </a:t>
            </a:r>
            <a:r>
              <a:rPr lang="fr-FR" sz="1400" dirty="0" smtClean="0"/>
              <a:t>mais </a:t>
            </a:r>
            <a:r>
              <a:rPr lang="fr-FR" sz="1400" smtClean="0"/>
              <a:t>2 modèles </a:t>
            </a:r>
            <a:r>
              <a:rPr lang="fr-FR" sz="1400" dirty="0" smtClean="0"/>
              <a:t>de méthode pour mesurer le carbone !</a:t>
            </a:r>
          </a:p>
          <a:p>
            <a:endParaRPr lang="fr-FR" sz="1400" dirty="0"/>
          </a:p>
        </p:txBody>
      </p:sp>
      <p:sp>
        <p:nvSpPr>
          <p:cNvPr id="4" name="Rectangle 2"/>
          <p:cNvSpPr txBox="1">
            <a:spLocks noChangeArrowheads="1"/>
          </p:cNvSpPr>
          <p:nvPr/>
        </p:nvSpPr>
        <p:spPr bwMode="auto">
          <a:xfrm>
            <a:off x="18355" y="0"/>
            <a:ext cx="8958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452438" indent="-452438" algn="l" rtl="0" eaLnBrk="1" fontAlgn="base" hangingPunct="1">
              <a:spcBef>
                <a:spcPct val="0"/>
              </a:spcBef>
              <a:spcAft>
                <a:spcPct val="0"/>
              </a:spcAft>
              <a:defRPr sz="2000" b="1">
                <a:solidFill>
                  <a:schemeClr val="accent1"/>
                </a:solidFill>
                <a:latin typeface="+mj-lt"/>
                <a:ea typeface="+mj-ea"/>
                <a:cs typeface="+mj-cs"/>
              </a:defRPr>
            </a:lvl1pPr>
            <a:lvl2pPr marL="452438" indent="-452438" algn="l" rtl="0" eaLnBrk="1" fontAlgn="base" hangingPunct="1">
              <a:spcBef>
                <a:spcPct val="0"/>
              </a:spcBef>
              <a:spcAft>
                <a:spcPct val="0"/>
              </a:spcAft>
              <a:defRPr sz="2000" b="1">
                <a:solidFill>
                  <a:schemeClr val="accent1"/>
                </a:solidFill>
                <a:latin typeface="Verdana" pitchFamily="34" charset="0"/>
              </a:defRPr>
            </a:lvl2pPr>
            <a:lvl3pPr marL="452438" indent="-452438" algn="l" rtl="0" eaLnBrk="1" fontAlgn="base" hangingPunct="1">
              <a:spcBef>
                <a:spcPct val="0"/>
              </a:spcBef>
              <a:spcAft>
                <a:spcPct val="0"/>
              </a:spcAft>
              <a:defRPr sz="2000" b="1">
                <a:solidFill>
                  <a:schemeClr val="accent1"/>
                </a:solidFill>
                <a:latin typeface="Verdana" pitchFamily="34" charset="0"/>
              </a:defRPr>
            </a:lvl3pPr>
            <a:lvl4pPr marL="452438" indent="-452438" algn="l" rtl="0" eaLnBrk="1" fontAlgn="base" hangingPunct="1">
              <a:spcBef>
                <a:spcPct val="0"/>
              </a:spcBef>
              <a:spcAft>
                <a:spcPct val="0"/>
              </a:spcAft>
              <a:defRPr sz="2000" b="1">
                <a:solidFill>
                  <a:schemeClr val="accent1"/>
                </a:solidFill>
                <a:latin typeface="Verdana" pitchFamily="34" charset="0"/>
              </a:defRPr>
            </a:lvl4pPr>
            <a:lvl5pPr marL="452438" indent="-452438" algn="l" rtl="0" eaLnBrk="1" fontAlgn="base" hangingPunct="1">
              <a:spcBef>
                <a:spcPct val="0"/>
              </a:spcBef>
              <a:spcAft>
                <a:spcPct val="0"/>
              </a:spcAft>
              <a:defRPr sz="2000" b="1">
                <a:solidFill>
                  <a:schemeClr val="accent1"/>
                </a:solidFill>
                <a:latin typeface="Verdana" pitchFamily="34" charset="0"/>
              </a:defRPr>
            </a:lvl5pPr>
            <a:lvl6pPr marL="1082675" indent="-625475" algn="l" rtl="0" eaLnBrk="1" fontAlgn="base" hangingPunct="1">
              <a:spcBef>
                <a:spcPct val="0"/>
              </a:spcBef>
              <a:spcAft>
                <a:spcPct val="0"/>
              </a:spcAft>
              <a:defRPr sz="2600" b="1">
                <a:solidFill>
                  <a:schemeClr val="accent1"/>
                </a:solidFill>
                <a:latin typeface="Verdana" pitchFamily="34" charset="0"/>
              </a:defRPr>
            </a:lvl6pPr>
            <a:lvl7pPr marL="1539875" indent="-625475" algn="l" rtl="0" eaLnBrk="1" fontAlgn="base" hangingPunct="1">
              <a:spcBef>
                <a:spcPct val="0"/>
              </a:spcBef>
              <a:spcAft>
                <a:spcPct val="0"/>
              </a:spcAft>
              <a:defRPr sz="2600" b="1">
                <a:solidFill>
                  <a:schemeClr val="accent1"/>
                </a:solidFill>
                <a:latin typeface="Verdana" pitchFamily="34" charset="0"/>
              </a:defRPr>
            </a:lvl7pPr>
            <a:lvl8pPr marL="1997075" indent="-625475" algn="l" rtl="0" eaLnBrk="1" fontAlgn="base" hangingPunct="1">
              <a:spcBef>
                <a:spcPct val="0"/>
              </a:spcBef>
              <a:spcAft>
                <a:spcPct val="0"/>
              </a:spcAft>
              <a:defRPr sz="2600" b="1">
                <a:solidFill>
                  <a:schemeClr val="accent1"/>
                </a:solidFill>
                <a:latin typeface="Verdana" pitchFamily="34" charset="0"/>
              </a:defRPr>
            </a:lvl8pPr>
            <a:lvl9pPr marL="2454275" indent="-625475" algn="l" rtl="0" eaLnBrk="1" fontAlgn="base" hangingPunct="1">
              <a:spcBef>
                <a:spcPct val="0"/>
              </a:spcBef>
              <a:spcAft>
                <a:spcPct val="0"/>
              </a:spcAft>
              <a:defRPr sz="2600" b="1">
                <a:solidFill>
                  <a:schemeClr val="accent1"/>
                </a:solidFill>
                <a:latin typeface="Verdana" pitchFamily="34" charset="0"/>
              </a:defRPr>
            </a:lvl9pPr>
          </a:lstStyle>
          <a:p>
            <a:pPr marL="539750" indent="-539750">
              <a:spcBef>
                <a:spcPct val="50000"/>
              </a:spcBef>
              <a:buClr>
                <a:schemeClr val="accent3"/>
              </a:buClr>
              <a:buAutoNum type="arabicPeriod"/>
              <a:defRPr/>
            </a:pPr>
            <a:r>
              <a:rPr lang="fr-FR" kern="0" dirty="0" smtClean="0"/>
              <a:t>Contexte</a:t>
            </a:r>
          </a:p>
          <a:p>
            <a:pPr marL="530225" indent="0">
              <a:spcBef>
                <a:spcPct val="50000"/>
              </a:spcBef>
              <a:defRPr/>
            </a:pPr>
            <a:r>
              <a:rPr lang="fr-FR" kern="0" dirty="0" smtClean="0"/>
              <a:t>Historique de la notation carbone / climat</a:t>
            </a:r>
            <a:endParaRPr lang="fr-FR" kern="0" dirty="0"/>
          </a:p>
        </p:txBody>
      </p:sp>
      <p:sp>
        <p:nvSpPr>
          <p:cNvPr id="12" name="Rectangle 9"/>
          <p:cNvSpPr>
            <a:spLocks noChangeArrowheads="1"/>
          </p:cNvSpPr>
          <p:nvPr/>
        </p:nvSpPr>
        <p:spPr bwMode="auto">
          <a:xfrm>
            <a:off x="250825" y="1118752"/>
            <a:ext cx="4445000"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Arial" pitchFamily="34" charset="0"/>
              </a:defRPr>
            </a:lvl1pPr>
            <a:lvl2pPr marL="742950" indent="-285750" eaLnBrk="0" hangingPunct="0">
              <a:buSzPct val="125000"/>
              <a:buFont typeface="Arial" pitchFamily="34" charset="0"/>
              <a:buChar char="▪"/>
              <a:defRPr sz="1200">
                <a:solidFill>
                  <a:schemeClr val="tx1"/>
                </a:solidFill>
                <a:latin typeface="Arial" pitchFamily="34" charset="0"/>
              </a:defRPr>
            </a:lvl2pPr>
            <a:lvl3pPr marL="1143000" indent="-228600" eaLnBrk="0" hangingPunct="0">
              <a:buSzPct val="120000"/>
              <a:buFont typeface="Arial" pitchFamily="34" charset="0"/>
              <a:buChar char="–"/>
              <a:defRPr sz="1200">
                <a:solidFill>
                  <a:schemeClr val="tx1"/>
                </a:solidFill>
                <a:latin typeface="Arial" pitchFamily="34" charset="0"/>
              </a:defRPr>
            </a:lvl3pPr>
            <a:lvl4pPr marL="1600200" indent="-228600" eaLnBrk="0" hangingPunct="0">
              <a:buSzPct val="120000"/>
              <a:buFont typeface="Arial" pitchFamily="34" charset="0"/>
              <a:buChar char="▫"/>
              <a:defRPr sz="1200">
                <a:solidFill>
                  <a:schemeClr val="tx1"/>
                </a:solidFill>
                <a:latin typeface="Arial" pitchFamily="34" charset="0"/>
              </a:defRPr>
            </a:lvl4pPr>
            <a:lvl5pPr marL="2057400" indent="-228600" eaLnBrk="0" hangingPunct="0">
              <a:buSzPct val="89000"/>
              <a:buFont typeface="Arial" pitchFamily="34" charset="0"/>
              <a:buChar char="-"/>
              <a:defRPr sz="12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a:spcBef>
                <a:spcPct val="20000"/>
              </a:spcBef>
              <a:buClr>
                <a:schemeClr val="accent1"/>
              </a:buClr>
              <a:buSzPct val="80000"/>
              <a:buFont typeface="Wingdings" pitchFamily="2" charset="2"/>
              <a:buChar char="l"/>
            </a:pPr>
            <a:endParaRPr lang="fr-FR" altLang="fr-FR" sz="1400">
              <a:latin typeface="Verdana" pitchFamily="34" charset="0"/>
            </a:endParaRPr>
          </a:p>
        </p:txBody>
      </p:sp>
      <p:sp>
        <p:nvSpPr>
          <p:cNvPr id="16" name="Rectangle 4"/>
          <p:cNvSpPr>
            <a:spLocks noChangeArrowheads="1"/>
          </p:cNvSpPr>
          <p:nvPr/>
        </p:nvSpPr>
        <p:spPr bwMode="auto">
          <a:xfrm>
            <a:off x="468313" y="1460064"/>
            <a:ext cx="8496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defRPr>
            </a:lvl1pPr>
            <a:lvl2pPr marL="742950" indent="-285750" eaLnBrk="0" hangingPunct="0">
              <a:buSzPct val="125000"/>
              <a:buFont typeface="Arial" pitchFamily="34" charset="0"/>
              <a:buChar char="▪"/>
              <a:defRPr sz="1200">
                <a:solidFill>
                  <a:schemeClr val="tx1"/>
                </a:solidFill>
                <a:latin typeface="Arial" pitchFamily="34" charset="0"/>
              </a:defRPr>
            </a:lvl2pPr>
            <a:lvl3pPr marL="1143000" indent="-228600" eaLnBrk="0" hangingPunct="0">
              <a:buSzPct val="120000"/>
              <a:buFont typeface="Arial" pitchFamily="34" charset="0"/>
              <a:buChar char="–"/>
              <a:defRPr sz="1200">
                <a:solidFill>
                  <a:schemeClr val="tx1"/>
                </a:solidFill>
                <a:latin typeface="Arial" pitchFamily="34" charset="0"/>
              </a:defRPr>
            </a:lvl3pPr>
            <a:lvl4pPr marL="1600200" indent="-228600" eaLnBrk="0" hangingPunct="0">
              <a:buSzPct val="120000"/>
              <a:buFont typeface="Arial" pitchFamily="34" charset="0"/>
              <a:buChar char="▫"/>
              <a:defRPr sz="1200">
                <a:solidFill>
                  <a:schemeClr val="tx1"/>
                </a:solidFill>
                <a:latin typeface="Arial" pitchFamily="34" charset="0"/>
              </a:defRPr>
            </a:lvl4pPr>
            <a:lvl5pPr marL="2057400" indent="-228600" eaLnBrk="0" hangingPunct="0">
              <a:buSzPct val="89000"/>
              <a:buFont typeface="Arial" pitchFamily="34" charset="0"/>
              <a:buChar char="-"/>
              <a:defRPr sz="12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eaLnBrk="1" hangingPunct="1"/>
            <a:r>
              <a:rPr lang="fr-FR" altLang="fr-FR" sz="1400" b="1" dirty="0" smtClean="0">
                <a:latin typeface="Verdana" pitchFamily="34" charset="0"/>
              </a:rPr>
              <a:t>La </a:t>
            </a:r>
            <a:r>
              <a:rPr lang="fr-FR" altLang="fr-FR" sz="1400" b="1" dirty="0">
                <a:latin typeface="Verdana" pitchFamily="34" charset="0"/>
              </a:rPr>
              <a:t>double dimension du Bilan Carbone  </a:t>
            </a:r>
          </a:p>
        </p:txBody>
      </p:sp>
      <p:sp>
        <p:nvSpPr>
          <p:cNvPr id="17" name="Rectangle 5"/>
          <p:cNvSpPr txBox="1">
            <a:spLocks noChangeArrowheads="1"/>
          </p:cNvSpPr>
          <p:nvPr/>
        </p:nvSpPr>
        <p:spPr bwMode="gray">
          <a:xfrm>
            <a:off x="881063" y="1739464"/>
            <a:ext cx="360045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87313" indent="-87313" defTabSz="895350" eaLnBrk="0" hangingPunct="0">
              <a:defRPr sz="1200">
                <a:solidFill>
                  <a:schemeClr val="tx1"/>
                </a:solidFill>
                <a:latin typeface="Arial" pitchFamily="34" charset="0"/>
              </a:defRPr>
            </a:lvl1pPr>
            <a:lvl2pPr marL="742950" indent="-285750" defTabSz="895350" eaLnBrk="0" hangingPunct="0">
              <a:buSzPct val="125000"/>
              <a:buFont typeface="Arial" pitchFamily="34" charset="0"/>
              <a:buChar char="▪"/>
              <a:defRPr sz="1200">
                <a:solidFill>
                  <a:schemeClr val="tx1"/>
                </a:solidFill>
                <a:latin typeface="Arial" pitchFamily="34" charset="0"/>
              </a:defRPr>
            </a:lvl2pPr>
            <a:lvl3pPr marL="1143000" indent="-228600" defTabSz="895350" eaLnBrk="0" hangingPunct="0">
              <a:buSzPct val="120000"/>
              <a:buFont typeface="Arial" pitchFamily="34" charset="0"/>
              <a:buChar char="–"/>
              <a:defRPr sz="1200">
                <a:solidFill>
                  <a:schemeClr val="tx1"/>
                </a:solidFill>
                <a:latin typeface="Arial" pitchFamily="34" charset="0"/>
              </a:defRPr>
            </a:lvl3pPr>
            <a:lvl4pPr marL="1600200" indent="-228600" defTabSz="895350" eaLnBrk="0" hangingPunct="0">
              <a:buSzPct val="120000"/>
              <a:buFont typeface="Arial" pitchFamily="34" charset="0"/>
              <a:buChar char="▫"/>
              <a:defRPr sz="1200">
                <a:solidFill>
                  <a:schemeClr val="tx1"/>
                </a:solidFill>
                <a:latin typeface="Arial" pitchFamily="34" charset="0"/>
              </a:defRPr>
            </a:lvl4pPr>
            <a:lvl5pPr marL="2057400" indent="-228600" defTabSz="895350" eaLnBrk="0" hangingPunct="0">
              <a:buSzPct val="89000"/>
              <a:buFont typeface="Arial" pitchFamily="34" charset="0"/>
              <a:buChar char="-"/>
              <a:defRPr sz="1200">
                <a:solidFill>
                  <a:schemeClr val="tx1"/>
                </a:solidFill>
                <a:latin typeface="Arial" pitchFamily="34" charset="0"/>
              </a:defRPr>
            </a:lvl5pPr>
            <a:lvl6pPr marL="25146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eaLnBrk="1" hangingPunct="1"/>
            <a:r>
              <a:rPr lang="fr-FR" altLang="fr-FR" sz="2000">
                <a:solidFill>
                  <a:srgbClr val="F67600"/>
                </a:solidFill>
              </a:rPr>
              <a:t>Bilan Carbone  : </a:t>
            </a:r>
          </a:p>
        </p:txBody>
      </p:sp>
      <p:sp>
        <p:nvSpPr>
          <p:cNvPr id="18" name="Rectangle 6"/>
          <p:cNvSpPr txBox="1">
            <a:spLocks noChangeArrowheads="1"/>
          </p:cNvSpPr>
          <p:nvPr/>
        </p:nvSpPr>
        <p:spPr bwMode="auto">
          <a:xfrm>
            <a:off x="5056188" y="1695014"/>
            <a:ext cx="36734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defTabSz="895350" eaLnBrk="0" hangingPunct="0">
              <a:defRPr sz="1200">
                <a:solidFill>
                  <a:schemeClr val="tx1"/>
                </a:solidFill>
                <a:latin typeface="Arial" pitchFamily="34" charset="0"/>
              </a:defRPr>
            </a:lvl1pPr>
            <a:lvl2pPr marL="742950" indent="-285750" defTabSz="895350" eaLnBrk="0" hangingPunct="0">
              <a:buSzPct val="125000"/>
              <a:buFont typeface="Arial" pitchFamily="34" charset="0"/>
              <a:buChar char="▪"/>
              <a:defRPr sz="1200">
                <a:solidFill>
                  <a:schemeClr val="tx1"/>
                </a:solidFill>
                <a:latin typeface="Arial" pitchFamily="34" charset="0"/>
              </a:defRPr>
            </a:lvl2pPr>
            <a:lvl3pPr marL="1143000" indent="-228600" defTabSz="895350" eaLnBrk="0" hangingPunct="0">
              <a:buSzPct val="120000"/>
              <a:buFont typeface="Arial" pitchFamily="34" charset="0"/>
              <a:buChar char="–"/>
              <a:defRPr sz="1200">
                <a:solidFill>
                  <a:schemeClr val="tx1"/>
                </a:solidFill>
                <a:latin typeface="Arial" pitchFamily="34" charset="0"/>
              </a:defRPr>
            </a:lvl3pPr>
            <a:lvl4pPr marL="1600200" indent="-228600" defTabSz="895350" eaLnBrk="0" hangingPunct="0">
              <a:buSzPct val="120000"/>
              <a:buFont typeface="Arial" pitchFamily="34" charset="0"/>
              <a:buChar char="▫"/>
              <a:defRPr sz="1200">
                <a:solidFill>
                  <a:schemeClr val="tx1"/>
                </a:solidFill>
                <a:latin typeface="Arial" pitchFamily="34" charset="0"/>
              </a:defRPr>
            </a:lvl4pPr>
            <a:lvl5pPr marL="2057400" indent="-228600" defTabSz="895350" eaLnBrk="0" hangingPunct="0">
              <a:buSzPct val="89000"/>
              <a:buFont typeface="Arial" pitchFamily="34" charset="0"/>
              <a:buChar char="-"/>
              <a:defRPr sz="1200">
                <a:solidFill>
                  <a:schemeClr val="tx1"/>
                </a:solidFill>
                <a:latin typeface="Arial" pitchFamily="34" charset="0"/>
              </a:defRPr>
            </a:lvl5pPr>
            <a:lvl6pPr marL="25146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eaLnBrk="1" hangingPunct="1"/>
            <a:r>
              <a:rPr lang="fr-FR" altLang="fr-FR" sz="2000">
                <a:solidFill>
                  <a:srgbClr val="F67600"/>
                </a:solidFill>
              </a:rPr>
              <a:t>Finance carbone : </a:t>
            </a:r>
          </a:p>
        </p:txBody>
      </p:sp>
      <p:sp>
        <p:nvSpPr>
          <p:cNvPr id="19" name="Text Box 19"/>
          <p:cNvSpPr txBox="1">
            <a:spLocks noChangeArrowheads="1"/>
          </p:cNvSpPr>
          <p:nvPr/>
        </p:nvSpPr>
        <p:spPr bwMode="gray">
          <a:xfrm>
            <a:off x="376238" y="6092389"/>
            <a:ext cx="8172450" cy="284163"/>
          </a:xfrm>
          <a:prstGeom prst="rect">
            <a:avLst/>
          </a:prstGeom>
          <a:solidFill>
            <a:schemeClr val="bg1"/>
          </a:solidFill>
          <a:ln w="9525" algn="ctr">
            <a:solidFill>
              <a:srgbClr val="0083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95350" eaLnBrk="0" hangingPunct="0">
              <a:defRPr sz="1200">
                <a:solidFill>
                  <a:schemeClr val="tx1"/>
                </a:solidFill>
                <a:latin typeface="Arial" pitchFamily="34" charset="0"/>
              </a:defRPr>
            </a:lvl1pPr>
            <a:lvl2pPr marL="742950" indent="-285750" defTabSz="895350" eaLnBrk="0" hangingPunct="0">
              <a:buSzPct val="125000"/>
              <a:buFont typeface="Arial" pitchFamily="34" charset="0"/>
              <a:buChar char="▪"/>
              <a:defRPr sz="1200">
                <a:solidFill>
                  <a:schemeClr val="tx1"/>
                </a:solidFill>
                <a:latin typeface="Arial" pitchFamily="34" charset="0"/>
              </a:defRPr>
            </a:lvl2pPr>
            <a:lvl3pPr marL="1143000" indent="-228600" defTabSz="895350" eaLnBrk="0" hangingPunct="0">
              <a:buSzPct val="120000"/>
              <a:buFont typeface="Arial" pitchFamily="34" charset="0"/>
              <a:buChar char="–"/>
              <a:defRPr sz="1200">
                <a:solidFill>
                  <a:schemeClr val="tx1"/>
                </a:solidFill>
                <a:latin typeface="Arial" pitchFamily="34" charset="0"/>
              </a:defRPr>
            </a:lvl3pPr>
            <a:lvl4pPr marL="1600200" indent="-228600" defTabSz="895350" eaLnBrk="0" hangingPunct="0">
              <a:buSzPct val="120000"/>
              <a:buFont typeface="Arial" pitchFamily="34" charset="0"/>
              <a:buChar char="▫"/>
              <a:defRPr sz="1200">
                <a:solidFill>
                  <a:schemeClr val="tx1"/>
                </a:solidFill>
                <a:latin typeface="Arial" pitchFamily="34" charset="0"/>
              </a:defRPr>
            </a:lvl4pPr>
            <a:lvl5pPr marL="2057400" indent="-228600" defTabSz="895350" eaLnBrk="0" hangingPunct="0">
              <a:buSzPct val="89000"/>
              <a:buFont typeface="Arial" pitchFamily="34" charset="0"/>
              <a:buChar char="-"/>
              <a:defRPr sz="1200">
                <a:solidFill>
                  <a:schemeClr val="tx1"/>
                </a:solidFill>
                <a:latin typeface="Arial" pitchFamily="34" charset="0"/>
              </a:defRPr>
            </a:lvl5pPr>
            <a:lvl6pPr marL="25146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eaLnBrk="1" hangingPunct="1"/>
            <a:r>
              <a:rPr lang="fr-FR" altLang="fr-FR">
                <a:latin typeface="Verdana" pitchFamily="34" charset="0"/>
              </a:rPr>
              <a:t>Défi : mesure empreinte du territoire en Bilan Carbone ; amélioration territoire via le marché</a:t>
            </a:r>
          </a:p>
        </p:txBody>
      </p:sp>
      <p:grpSp>
        <p:nvGrpSpPr>
          <p:cNvPr id="20" name="Group 32"/>
          <p:cNvGrpSpPr>
            <a:grpSpLocks/>
          </p:cNvGrpSpPr>
          <p:nvPr/>
        </p:nvGrpSpPr>
        <p:grpSpPr bwMode="auto">
          <a:xfrm>
            <a:off x="376238" y="1823602"/>
            <a:ext cx="7989887" cy="4105275"/>
            <a:chOff x="237" y="1073"/>
            <a:chExt cx="5033" cy="2586"/>
          </a:xfrm>
        </p:grpSpPr>
        <p:sp>
          <p:nvSpPr>
            <p:cNvPr id="21" name="Oval 2"/>
            <p:cNvSpPr>
              <a:spLocks noChangeArrowheads="1"/>
            </p:cNvSpPr>
            <p:nvPr/>
          </p:nvSpPr>
          <p:spPr bwMode="gray">
            <a:xfrm>
              <a:off x="237" y="1436"/>
              <a:ext cx="3629" cy="2223"/>
            </a:xfrm>
            <a:prstGeom prst="ellipse">
              <a:avLst/>
            </a:prstGeom>
            <a:solidFill>
              <a:srgbClr val="7D536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895350" eaLnBrk="0" hangingPunct="0">
                <a:defRPr sz="1200">
                  <a:solidFill>
                    <a:schemeClr val="tx1"/>
                  </a:solidFill>
                  <a:latin typeface="Arial" pitchFamily="34" charset="0"/>
                </a:defRPr>
              </a:lvl1pPr>
              <a:lvl2pPr marL="742950" indent="-285750" defTabSz="895350" eaLnBrk="0" hangingPunct="0">
                <a:buSzPct val="125000"/>
                <a:buFont typeface="Arial" pitchFamily="34" charset="0"/>
                <a:buChar char="▪"/>
                <a:defRPr sz="1200">
                  <a:solidFill>
                    <a:schemeClr val="tx1"/>
                  </a:solidFill>
                  <a:latin typeface="Arial" pitchFamily="34" charset="0"/>
                </a:defRPr>
              </a:lvl2pPr>
              <a:lvl3pPr marL="1143000" indent="-228600" defTabSz="895350" eaLnBrk="0" hangingPunct="0">
                <a:buSzPct val="120000"/>
                <a:buFont typeface="Arial" pitchFamily="34" charset="0"/>
                <a:buChar char="–"/>
                <a:defRPr sz="1200">
                  <a:solidFill>
                    <a:schemeClr val="tx1"/>
                  </a:solidFill>
                  <a:latin typeface="Arial" pitchFamily="34" charset="0"/>
                </a:defRPr>
              </a:lvl3pPr>
              <a:lvl4pPr marL="1600200" indent="-228600" defTabSz="895350" eaLnBrk="0" hangingPunct="0">
                <a:buSzPct val="120000"/>
                <a:buFont typeface="Arial" pitchFamily="34" charset="0"/>
                <a:buChar char="▫"/>
                <a:defRPr sz="1200">
                  <a:solidFill>
                    <a:schemeClr val="tx1"/>
                  </a:solidFill>
                  <a:latin typeface="Arial" pitchFamily="34" charset="0"/>
                </a:defRPr>
              </a:lvl4pPr>
              <a:lvl5pPr marL="2057400" indent="-228600" defTabSz="895350" eaLnBrk="0" hangingPunct="0">
                <a:buSzPct val="89000"/>
                <a:buFont typeface="Arial" pitchFamily="34" charset="0"/>
                <a:buChar char="-"/>
                <a:defRPr sz="1200">
                  <a:solidFill>
                    <a:schemeClr val="tx1"/>
                  </a:solidFill>
                  <a:latin typeface="Arial" pitchFamily="34" charset="0"/>
                </a:defRPr>
              </a:lvl5pPr>
              <a:lvl6pPr marL="25146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algn="ctr" eaLnBrk="1" hangingPunct="1"/>
              <a:r>
                <a:rPr lang="fr-FR" altLang="fr-FR" sz="1400">
                  <a:solidFill>
                    <a:schemeClr val="bg1"/>
                  </a:solidFill>
                  <a:latin typeface="Verdana" pitchFamily="34" charset="0"/>
                </a:rPr>
                <a:t>Scope 3</a:t>
              </a:r>
            </a:p>
          </p:txBody>
        </p:sp>
        <p:sp>
          <p:nvSpPr>
            <p:cNvPr id="22" name="Oval 3"/>
            <p:cNvSpPr>
              <a:spLocks noChangeArrowheads="1"/>
            </p:cNvSpPr>
            <p:nvPr/>
          </p:nvSpPr>
          <p:spPr bwMode="gray">
            <a:xfrm>
              <a:off x="373" y="1799"/>
              <a:ext cx="1860" cy="1542"/>
            </a:xfrm>
            <a:prstGeom prst="ellipse">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895350" eaLnBrk="0" hangingPunct="0">
                <a:defRPr sz="1200">
                  <a:solidFill>
                    <a:schemeClr val="tx1"/>
                  </a:solidFill>
                  <a:latin typeface="Arial" pitchFamily="34" charset="0"/>
                </a:defRPr>
              </a:lvl1pPr>
              <a:lvl2pPr marL="742950" indent="-285750" defTabSz="895350" eaLnBrk="0" hangingPunct="0">
                <a:buSzPct val="125000"/>
                <a:buFont typeface="Arial" pitchFamily="34" charset="0"/>
                <a:buChar char="▪"/>
                <a:defRPr sz="1200">
                  <a:solidFill>
                    <a:schemeClr val="tx1"/>
                  </a:solidFill>
                  <a:latin typeface="Arial" pitchFamily="34" charset="0"/>
                </a:defRPr>
              </a:lvl2pPr>
              <a:lvl3pPr marL="1143000" indent="-228600" defTabSz="895350" eaLnBrk="0" hangingPunct="0">
                <a:buSzPct val="120000"/>
                <a:buFont typeface="Arial" pitchFamily="34" charset="0"/>
                <a:buChar char="–"/>
                <a:defRPr sz="1200">
                  <a:solidFill>
                    <a:schemeClr val="tx1"/>
                  </a:solidFill>
                  <a:latin typeface="Arial" pitchFamily="34" charset="0"/>
                </a:defRPr>
              </a:lvl3pPr>
              <a:lvl4pPr marL="1600200" indent="-228600" defTabSz="895350" eaLnBrk="0" hangingPunct="0">
                <a:buSzPct val="120000"/>
                <a:buFont typeface="Arial" pitchFamily="34" charset="0"/>
                <a:buChar char="▫"/>
                <a:defRPr sz="1200">
                  <a:solidFill>
                    <a:schemeClr val="tx1"/>
                  </a:solidFill>
                  <a:latin typeface="Arial" pitchFamily="34" charset="0"/>
                </a:defRPr>
              </a:lvl4pPr>
              <a:lvl5pPr marL="2057400" indent="-228600" defTabSz="895350" eaLnBrk="0" hangingPunct="0">
                <a:buSzPct val="89000"/>
                <a:buFont typeface="Arial" pitchFamily="34" charset="0"/>
                <a:buChar char="-"/>
                <a:defRPr sz="1200">
                  <a:solidFill>
                    <a:schemeClr val="tx1"/>
                  </a:solidFill>
                  <a:latin typeface="Arial" pitchFamily="34" charset="0"/>
                </a:defRPr>
              </a:lvl5pPr>
              <a:lvl6pPr marL="25146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algn="ctr" eaLnBrk="1" hangingPunct="1"/>
              <a:r>
                <a:rPr lang="fr-FR" altLang="fr-FR" sz="1400">
                  <a:solidFill>
                    <a:schemeClr val="bg1"/>
                  </a:solidFill>
                  <a:latin typeface="Verdana" pitchFamily="34" charset="0"/>
                </a:rPr>
                <a:t>Scope 2 </a:t>
              </a:r>
            </a:p>
          </p:txBody>
        </p:sp>
        <p:sp>
          <p:nvSpPr>
            <p:cNvPr id="23" name="Oval 9"/>
            <p:cNvSpPr>
              <a:spLocks noChangeArrowheads="1"/>
            </p:cNvSpPr>
            <p:nvPr/>
          </p:nvSpPr>
          <p:spPr bwMode="gray">
            <a:xfrm>
              <a:off x="827" y="2253"/>
              <a:ext cx="907" cy="68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895350" eaLnBrk="0" hangingPunct="0">
                <a:defRPr sz="1200">
                  <a:solidFill>
                    <a:schemeClr val="tx1"/>
                  </a:solidFill>
                  <a:latin typeface="Arial" pitchFamily="34" charset="0"/>
                </a:defRPr>
              </a:lvl1pPr>
              <a:lvl2pPr marL="742950" indent="-285750" defTabSz="895350" eaLnBrk="0" hangingPunct="0">
                <a:buSzPct val="125000"/>
                <a:buFont typeface="Arial" pitchFamily="34" charset="0"/>
                <a:buChar char="▪"/>
                <a:defRPr sz="1200">
                  <a:solidFill>
                    <a:schemeClr val="tx1"/>
                  </a:solidFill>
                  <a:latin typeface="Arial" pitchFamily="34" charset="0"/>
                </a:defRPr>
              </a:lvl2pPr>
              <a:lvl3pPr marL="1143000" indent="-228600" defTabSz="895350" eaLnBrk="0" hangingPunct="0">
                <a:buSzPct val="120000"/>
                <a:buFont typeface="Arial" pitchFamily="34" charset="0"/>
                <a:buChar char="–"/>
                <a:defRPr sz="1200">
                  <a:solidFill>
                    <a:schemeClr val="tx1"/>
                  </a:solidFill>
                  <a:latin typeface="Arial" pitchFamily="34" charset="0"/>
                </a:defRPr>
              </a:lvl3pPr>
              <a:lvl4pPr marL="1600200" indent="-228600" defTabSz="895350" eaLnBrk="0" hangingPunct="0">
                <a:buSzPct val="120000"/>
                <a:buFont typeface="Arial" pitchFamily="34" charset="0"/>
                <a:buChar char="▫"/>
                <a:defRPr sz="1200">
                  <a:solidFill>
                    <a:schemeClr val="tx1"/>
                  </a:solidFill>
                  <a:latin typeface="Arial" pitchFamily="34" charset="0"/>
                </a:defRPr>
              </a:lvl4pPr>
              <a:lvl5pPr marL="2057400" indent="-228600" defTabSz="895350" eaLnBrk="0" hangingPunct="0">
                <a:buSzPct val="89000"/>
                <a:buFont typeface="Arial" pitchFamily="34" charset="0"/>
                <a:buChar char="-"/>
                <a:defRPr sz="1200">
                  <a:solidFill>
                    <a:schemeClr val="tx1"/>
                  </a:solidFill>
                  <a:latin typeface="Arial" pitchFamily="34" charset="0"/>
                </a:defRPr>
              </a:lvl5pPr>
              <a:lvl6pPr marL="25146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algn="ctr" eaLnBrk="1" hangingPunct="1"/>
              <a:r>
                <a:rPr lang="fr-FR" altLang="fr-FR">
                  <a:latin typeface="Verdana" pitchFamily="34" charset="0"/>
                </a:rPr>
                <a:t>Scope 1</a:t>
              </a:r>
            </a:p>
          </p:txBody>
        </p:sp>
        <p:sp>
          <p:nvSpPr>
            <p:cNvPr id="24" name="Line 10"/>
            <p:cNvSpPr>
              <a:spLocks noChangeShapeType="1"/>
            </p:cNvSpPr>
            <p:nvPr/>
          </p:nvSpPr>
          <p:spPr bwMode="gray">
            <a:xfrm>
              <a:off x="2505" y="1073"/>
              <a:ext cx="0" cy="25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25" name="Text Box 11"/>
            <p:cNvSpPr txBox="1">
              <a:spLocks noChangeArrowheads="1"/>
            </p:cNvSpPr>
            <p:nvPr/>
          </p:nvSpPr>
          <p:spPr bwMode="gray">
            <a:xfrm>
              <a:off x="328" y="1210"/>
              <a:ext cx="21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95350" eaLnBrk="0" hangingPunct="0">
                <a:defRPr sz="1200">
                  <a:solidFill>
                    <a:schemeClr val="tx1"/>
                  </a:solidFill>
                  <a:latin typeface="Arial" pitchFamily="34" charset="0"/>
                </a:defRPr>
              </a:lvl1pPr>
              <a:lvl2pPr marL="742950" indent="-285750" defTabSz="895350" eaLnBrk="0" hangingPunct="0">
                <a:buSzPct val="125000"/>
                <a:buFont typeface="Arial" pitchFamily="34" charset="0"/>
                <a:buChar char="▪"/>
                <a:defRPr sz="1200">
                  <a:solidFill>
                    <a:schemeClr val="tx1"/>
                  </a:solidFill>
                  <a:latin typeface="Arial" pitchFamily="34" charset="0"/>
                </a:defRPr>
              </a:lvl2pPr>
              <a:lvl3pPr marL="1143000" indent="-228600" defTabSz="895350" eaLnBrk="0" hangingPunct="0">
                <a:buSzPct val="120000"/>
                <a:buFont typeface="Arial" pitchFamily="34" charset="0"/>
                <a:buChar char="–"/>
                <a:defRPr sz="1200">
                  <a:solidFill>
                    <a:schemeClr val="tx1"/>
                  </a:solidFill>
                  <a:latin typeface="Arial" pitchFamily="34" charset="0"/>
                </a:defRPr>
              </a:lvl3pPr>
              <a:lvl4pPr marL="1600200" indent="-228600" defTabSz="895350" eaLnBrk="0" hangingPunct="0">
                <a:buSzPct val="120000"/>
                <a:buFont typeface="Arial" pitchFamily="34" charset="0"/>
                <a:buChar char="▫"/>
                <a:defRPr sz="1200">
                  <a:solidFill>
                    <a:schemeClr val="tx1"/>
                  </a:solidFill>
                  <a:latin typeface="Arial" pitchFamily="34" charset="0"/>
                </a:defRPr>
              </a:lvl4pPr>
              <a:lvl5pPr marL="2057400" indent="-228600" defTabSz="895350" eaLnBrk="0" hangingPunct="0">
                <a:buSzPct val="89000"/>
                <a:buFont typeface="Arial" pitchFamily="34" charset="0"/>
                <a:buChar char="-"/>
                <a:defRPr sz="1200">
                  <a:solidFill>
                    <a:schemeClr val="tx1"/>
                  </a:solidFill>
                  <a:latin typeface="Arial" pitchFamily="34" charset="0"/>
                </a:defRPr>
              </a:lvl5pPr>
              <a:lvl6pPr marL="25146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eaLnBrk="1" hangingPunct="1"/>
              <a:r>
                <a:rPr lang="fr-FR" altLang="fr-FR">
                  <a:latin typeface="Verdana" pitchFamily="34" charset="0"/>
                </a:rPr>
                <a:t>Outils : ghg protocol, méthode ADEME</a:t>
              </a:r>
            </a:p>
          </p:txBody>
        </p:sp>
        <p:sp>
          <p:nvSpPr>
            <p:cNvPr id="26" name="Text Box 12"/>
            <p:cNvSpPr txBox="1">
              <a:spLocks noChangeArrowheads="1"/>
            </p:cNvSpPr>
            <p:nvPr/>
          </p:nvSpPr>
          <p:spPr bwMode="gray">
            <a:xfrm>
              <a:off x="2641" y="1210"/>
              <a:ext cx="26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95350" eaLnBrk="0" hangingPunct="0">
                <a:defRPr sz="1200">
                  <a:solidFill>
                    <a:schemeClr val="tx1"/>
                  </a:solidFill>
                  <a:latin typeface="Arial" pitchFamily="34" charset="0"/>
                </a:defRPr>
              </a:lvl1pPr>
              <a:lvl2pPr marL="742950" indent="-285750" defTabSz="895350" eaLnBrk="0" hangingPunct="0">
                <a:buSzPct val="125000"/>
                <a:buFont typeface="Arial" pitchFamily="34" charset="0"/>
                <a:buChar char="▪"/>
                <a:defRPr sz="1200">
                  <a:solidFill>
                    <a:schemeClr val="tx1"/>
                  </a:solidFill>
                  <a:latin typeface="Arial" pitchFamily="34" charset="0"/>
                </a:defRPr>
              </a:lvl2pPr>
              <a:lvl3pPr marL="1143000" indent="-228600" defTabSz="895350" eaLnBrk="0" hangingPunct="0">
                <a:buSzPct val="120000"/>
                <a:buFont typeface="Arial" pitchFamily="34" charset="0"/>
                <a:buChar char="–"/>
                <a:defRPr sz="1200">
                  <a:solidFill>
                    <a:schemeClr val="tx1"/>
                  </a:solidFill>
                  <a:latin typeface="Arial" pitchFamily="34" charset="0"/>
                </a:defRPr>
              </a:lvl3pPr>
              <a:lvl4pPr marL="1600200" indent="-228600" defTabSz="895350" eaLnBrk="0" hangingPunct="0">
                <a:buSzPct val="120000"/>
                <a:buFont typeface="Arial" pitchFamily="34" charset="0"/>
                <a:buChar char="▫"/>
                <a:defRPr sz="1200">
                  <a:solidFill>
                    <a:schemeClr val="tx1"/>
                  </a:solidFill>
                  <a:latin typeface="Arial" pitchFamily="34" charset="0"/>
                </a:defRPr>
              </a:lvl4pPr>
              <a:lvl5pPr marL="2057400" indent="-228600" defTabSz="895350" eaLnBrk="0" hangingPunct="0">
                <a:buSzPct val="89000"/>
                <a:buFont typeface="Arial" pitchFamily="34" charset="0"/>
                <a:buChar char="-"/>
                <a:defRPr sz="1200">
                  <a:solidFill>
                    <a:schemeClr val="tx1"/>
                  </a:solidFill>
                  <a:latin typeface="Arial" pitchFamily="34" charset="0"/>
                </a:defRPr>
              </a:lvl5pPr>
              <a:lvl6pPr marL="25146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eaLnBrk="1" hangingPunct="1"/>
              <a:r>
                <a:rPr lang="fr-FR" altLang="fr-FR">
                  <a:latin typeface="Verdana" pitchFamily="34" charset="0"/>
                </a:rPr>
                <a:t>Outils : MRV (PNAQ,MDP, MOC, REDD, REDD+)</a:t>
              </a:r>
            </a:p>
          </p:txBody>
        </p:sp>
        <p:sp>
          <p:nvSpPr>
            <p:cNvPr id="27" name="Line 14"/>
            <p:cNvSpPr>
              <a:spLocks noChangeShapeType="1"/>
            </p:cNvSpPr>
            <p:nvPr/>
          </p:nvSpPr>
          <p:spPr bwMode="gray">
            <a:xfrm>
              <a:off x="3866" y="1346"/>
              <a:ext cx="0" cy="19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28" name="Line 15"/>
            <p:cNvSpPr>
              <a:spLocks noChangeShapeType="1"/>
            </p:cNvSpPr>
            <p:nvPr/>
          </p:nvSpPr>
          <p:spPr bwMode="gray">
            <a:xfrm>
              <a:off x="3548" y="1346"/>
              <a:ext cx="0" cy="19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29" name="Line 16"/>
            <p:cNvSpPr>
              <a:spLocks noChangeShapeType="1"/>
            </p:cNvSpPr>
            <p:nvPr/>
          </p:nvSpPr>
          <p:spPr bwMode="gray">
            <a:xfrm>
              <a:off x="4183" y="1346"/>
              <a:ext cx="0" cy="19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0" name="Line 17"/>
            <p:cNvSpPr>
              <a:spLocks noChangeShapeType="1"/>
            </p:cNvSpPr>
            <p:nvPr/>
          </p:nvSpPr>
          <p:spPr bwMode="gray">
            <a:xfrm>
              <a:off x="4592" y="1346"/>
              <a:ext cx="0" cy="19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1" name="Line 23"/>
            <p:cNvSpPr>
              <a:spLocks noChangeShapeType="1"/>
            </p:cNvSpPr>
            <p:nvPr/>
          </p:nvSpPr>
          <p:spPr bwMode="gray">
            <a:xfrm flipH="1">
              <a:off x="2550" y="1573"/>
              <a:ext cx="227" cy="181"/>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2" name="Line 24"/>
            <p:cNvSpPr>
              <a:spLocks noChangeShapeType="1"/>
            </p:cNvSpPr>
            <p:nvPr/>
          </p:nvSpPr>
          <p:spPr bwMode="gray">
            <a:xfrm flipH="1">
              <a:off x="2550" y="1618"/>
              <a:ext cx="454" cy="36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3" name="Line 26"/>
            <p:cNvSpPr>
              <a:spLocks noChangeShapeType="1"/>
            </p:cNvSpPr>
            <p:nvPr/>
          </p:nvSpPr>
          <p:spPr bwMode="gray">
            <a:xfrm flipH="1">
              <a:off x="3005" y="1935"/>
              <a:ext cx="362" cy="31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4" name="Line 25"/>
            <p:cNvSpPr>
              <a:spLocks noChangeShapeType="1"/>
            </p:cNvSpPr>
            <p:nvPr/>
          </p:nvSpPr>
          <p:spPr bwMode="gray">
            <a:xfrm flipH="1">
              <a:off x="2641" y="1755"/>
              <a:ext cx="544" cy="45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5" name="Line 27"/>
            <p:cNvSpPr>
              <a:spLocks noChangeShapeType="1"/>
            </p:cNvSpPr>
            <p:nvPr/>
          </p:nvSpPr>
          <p:spPr bwMode="gray">
            <a:xfrm flipH="1">
              <a:off x="2596" y="2253"/>
              <a:ext cx="861" cy="68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6" name="Line 30"/>
            <p:cNvSpPr>
              <a:spLocks noChangeShapeType="1"/>
            </p:cNvSpPr>
            <p:nvPr/>
          </p:nvSpPr>
          <p:spPr bwMode="gray">
            <a:xfrm flipH="1">
              <a:off x="2596" y="2525"/>
              <a:ext cx="907" cy="726"/>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7" name="Line 29"/>
            <p:cNvSpPr>
              <a:spLocks noChangeShapeType="1"/>
            </p:cNvSpPr>
            <p:nvPr/>
          </p:nvSpPr>
          <p:spPr bwMode="gray">
            <a:xfrm flipH="1">
              <a:off x="2550" y="2752"/>
              <a:ext cx="1089" cy="86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8" name="Rectangle 20"/>
            <p:cNvSpPr>
              <a:spLocks noChangeArrowheads="1"/>
            </p:cNvSpPr>
            <p:nvPr/>
          </p:nvSpPr>
          <p:spPr bwMode="gray">
            <a:xfrm>
              <a:off x="3231" y="1754"/>
              <a:ext cx="1724" cy="1089"/>
            </a:xfrm>
            <a:prstGeom prst="rect">
              <a:avLst/>
            </a:prstGeom>
            <a:solidFill>
              <a:srgbClr val="FFB57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895350" eaLnBrk="0" hangingPunct="0">
                <a:defRPr sz="1200">
                  <a:solidFill>
                    <a:schemeClr val="tx1"/>
                  </a:solidFill>
                  <a:latin typeface="Arial" pitchFamily="34" charset="0"/>
                </a:defRPr>
              </a:lvl1pPr>
              <a:lvl2pPr marL="742950" indent="-285750" defTabSz="895350" eaLnBrk="0" hangingPunct="0">
                <a:buSzPct val="125000"/>
                <a:buFont typeface="Arial" pitchFamily="34" charset="0"/>
                <a:buChar char="▪"/>
                <a:defRPr sz="1200">
                  <a:solidFill>
                    <a:schemeClr val="tx1"/>
                  </a:solidFill>
                  <a:latin typeface="Arial" pitchFamily="34" charset="0"/>
                </a:defRPr>
              </a:lvl2pPr>
              <a:lvl3pPr marL="1143000" indent="-228600" defTabSz="895350" eaLnBrk="0" hangingPunct="0">
                <a:buSzPct val="120000"/>
                <a:buFont typeface="Arial" pitchFamily="34" charset="0"/>
                <a:buChar char="–"/>
                <a:defRPr sz="1200">
                  <a:solidFill>
                    <a:schemeClr val="tx1"/>
                  </a:solidFill>
                  <a:latin typeface="Arial" pitchFamily="34" charset="0"/>
                </a:defRPr>
              </a:lvl3pPr>
              <a:lvl4pPr marL="1600200" indent="-228600" defTabSz="895350" eaLnBrk="0" hangingPunct="0">
                <a:buSzPct val="120000"/>
                <a:buFont typeface="Arial" pitchFamily="34" charset="0"/>
                <a:buChar char="▫"/>
                <a:defRPr sz="1200">
                  <a:solidFill>
                    <a:schemeClr val="tx1"/>
                  </a:solidFill>
                  <a:latin typeface="Arial" pitchFamily="34" charset="0"/>
                </a:defRPr>
              </a:lvl4pPr>
              <a:lvl5pPr marL="2057400" indent="-228600" defTabSz="895350" eaLnBrk="0" hangingPunct="0">
                <a:buSzPct val="89000"/>
                <a:buFont typeface="Arial" pitchFamily="34" charset="0"/>
                <a:buChar char="-"/>
                <a:defRPr sz="1200">
                  <a:solidFill>
                    <a:schemeClr val="tx1"/>
                  </a:solidFill>
                  <a:latin typeface="Arial" pitchFamily="34" charset="0"/>
                </a:defRPr>
              </a:lvl5pPr>
              <a:lvl6pPr marL="25146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algn="ctr" eaLnBrk="1" hangingPunct="1"/>
              <a:r>
                <a:rPr lang="fr-FR" altLang="fr-FR">
                  <a:latin typeface="Verdana" pitchFamily="34" charset="0"/>
                </a:rPr>
                <a:t>CITEPA</a:t>
              </a:r>
            </a:p>
          </p:txBody>
        </p:sp>
        <p:sp>
          <p:nvSpPr>
            <p:cNvPr id="39" name="Line 31"/>
            <p:cNvSpPr>
              <a:spLocks noChangeShapeType="1"/>
            </p:cNvSpPr>
            <p:nvPr/>
          </p:nvSpPr>
          <p:spPr bwMode="gray">
            <a:xfrm flipH="1">
              <a:off x="3004" y="2934"/>
              <a:ext cx="771" cy="63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40" name="Text Box 22"/>
            <p:cNvSpPr txBox="1">
              <a:spLocks noChangeArrowheads="1"/>
            </p:cNvSpPr>
            <p:nvPr/>
          </p:nvSpPr>
          <p:spPr bwMode="gray">
            <a:xfrm>
              <a:off x="2550" y="2162"/>
              <a:ext cx="590" cy="589"/>
            </a:xfrm>
            <a:prstGeom prst="rect">
              <a:avLst/>
            </a:prstGeom>
            <a:solidFill>
              <a:srgbClr val="7D536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defTabSz="895350" eaLnBrk="0" hangingPunct="0">
                <a:defRPr sz="1200">
                  <a:solidFill>
                    <a:schemeClr val="tx1"/>
                  </a:solidFill>
                  <a:latin typeface="Arial" pitchFamily="34" charset="0"/>
                </a:defRPr>
              </a:lvl1pPr>
              <a:lvl2pPr marL="742950" indent="-285750" defTabSz="895350" eaLnBrk="0" hangingPunct="0">
                <a:buSzPct val="125000"/>
                <a:buFont typeface="Arial" pitchFamily="34" charset="0"/>
                <a:buChar char="▪"/>
                <a:defRPr sz="1200">
                  <a:solidFill>
                    <a:schemeClr val="tx1"/>
                  </a:solidFill>
                  <a:latin typeface="Arial" pitchFamily="34" charset="0"/>
                </a:defRPr>
              </a:lvl2pPr>
              <a:lvl3pPr marL="1143000" indent="-228600" defTabSz="895350" eaLnBrk="0" hangingPunct="0">
                <a:buSzPct val="120000"/>
                <a:buFont typeface="Arial" pitchFamily="34" charset="0"/>
                <a:buChar char="–"/>
                <a:defRPr sz="1200">
                  <a:solidFill>
                    <a:schemeClr val="tx1"/>
                  </a:solidFill>
                  <a:latin typeface="Arial" pitchFamily="34" charset="0"/>
                </a:defRPr>
              </a:lvl3pPr>
              <a:lvl4pPr marL="1600200" indent="-228600" defTabSz="895350" eaLnBrk="0" hangingPunct="0">
                <a:buSzPct val="120000"/>
                <a:buFont typeface="Arial" pitchFamily="34" charset="0"/>
                <a:buChar char="▫"/>
                <a:defRPr sz="1200">
                  <a:solidFill>
                    <a:schemeClr val="tx1"/>
                  </a:solidFill>
                  <a:latin typeface="Arial" pitchFamily="34" charset="0"/>
                </a:defRPr>
              </a:lvl4pPr>
              <a:lvl5pPr marL="2057400" indent="-228600" defTabSz="895350" eaLnBrk="0" hangingPunct="0">
                <a:buSzPct val="89000"/>
                <a:buFont typeface="Arial" pitchFamily="34" charset="0"/>
                <a:buChar char="-"/>
                <a:defRPr sz="1200">
                  <a:solidFill>
                    <a:schemeClr val="tx1"/>
                  </a:solidFill>
                  <a:latin typeface="Arial" pitchFamily="34" charset="0"/>
                </a:defRPr>
              </a:lvl5pPr>
              <a:lvl6pPr marL="25146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eaLnBrk="1" hangingPunct="1"/>
              <a:r>
                <a:rPr lang="fr-FR" altLang="fr-FR">
                  <a:solidFill>
                    <a:schemeClr val="bg1"/>
                  </a:solidFill>
                  <a:latin typeface="Verdana" pitchFamily="34" charset="0"/>
                </a:rPr>
                <a:t>Mesure sans valeur = Green </a:t>
              </a:r>
            </a:p>
            <a:p>
              <a:pPr eaLnBrk="1" hangingPunct="1"/>
              <a:r>
                <a:rPr lang="fr-FR" altLang="fr-FR">
                  <a:solidFill>
                    <a:schemeClr val="bg1"/>
                  </a:solidFill>
                  <a:latin typeface="Verdana" pitchFamily="34" charset="0"/>
                </a:rPr>
                <a:t>washing</a:t>
              </a:r>
            </a:p>
          </p:txBody>
        </p:sp>
        <p:sp>
          <p:nvSpPr>
            <p:cNvPr id="41" name="Rectangle 13"/>
            <p:cNvSpPr>
              <a:spLocks noChangeArrowheads="1"/>
            </p:cNvSpPr>
            <p:nvPr/>
          </p:nvSpPr>
          <p:spPr bwMode="gray">
            <a:xfrm>
              <a:off x="3050" y="3296"/>
              <a:ext cx="2177" cy="318"/>
            </a:xfrm>
            <a:prstGeom prst="rect">
              <a:avLst/>
            </a:prstGeom>
            <a:solidFill>
              <a:srgbClr val="F67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895350" eaLnBrk="0" hangingPunct="0">
                <a:defRPr sz="1200">
                  <a:solidFill>
                    <a:schemeClr val="tx1"/>
                  </a:solidFill>
                  <a:latin typeface="Arial" pitchFamily="34" charset="0"/>
                </a:defRPr>
              </a:lvl1pPr>
              <a:lvl2pPr marL="742950" indent="-285750" defTabSz="895350" eaLnBrk="0" hangingPunct="0">
                <a:buSzPct val="125000"/>
                <a:buFont typeface="Arial" pitchFamily="34" charset="0"/>
                <a:buChar char="▪"/>
                <a:defRPr sz="1200">
                  <a:solidFill>
                    <a:schemeClr val="tx1"/>
                  </a:solidFill>
                  <a:latin typeface="Arial" pitchFamily="34" charset="0"/>
                </a:defRPr>
              </a:lvl2pPr>
              <a:lvl3pPr marL="1143000" indent="-228600" defTabSz="895350" eaLnBrk="0" hangingPunct="0">
                <a:buSzPct val="120000"/>
                <a:buFont typeface="Arial" pitchFamily="34" charset="0"/>
                <a:buChar char="–"/>
                <a:defRPr sz="1200">
                  <a:solidFill>
                    <a:schemeClr val="tx1"/>
                  </a:solidFill>
                  <a:latin typeface="Arial" pitchFamily="34" charset="0"/>
                </a:defRPr>
              </a:lvl3pPr>
              <a:lvl4pPr marL="1600200" indent="-228600" defTabSz="895350" eaLnBrk="0" hangingPunct="0">
                <a:buSzPct val="120000"/>
                <a:buFont typeface="Arial" pitchFamily="34" charset="0"/>
                <a:buChar char="▫"/>
                <a:defRPr sz="1200">
                  <a:solidFill>
                    <a:schemeClr val="tx1"/>
                  </a:solidFill>
                  <a:latin typeface="Arial" pitchFamily="34" charset="0"/>
                </a:defRPr>
              </a:lvl4pPr>
              <a:lvl5pPr marL="2057400" indent="-228600" defTabSz="895350" eaLnBrk="0" hangingPunct="0">
                <a:buSzPct val="89000"/>
                <a:buFont typeface="Arial" pitchFamily="34" charset="0"/>
                <a:buChar char="-"/>
                <a:defRPr sz="1200">
                  <a:solidFill>
                    <a:schemeClr val="tx1"/>
                  </a:solidFill>
                  <a:latin typeface="Arial" pitchFamily="34" charset="0"/>
                </a:defRPr>
              </a:lvl5pPr>
              <a:lvl6pPr marL="25146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defTabSz="89535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algn="ctr" eaLnBrk="1" hangingPunct="1"/>
              <a:r>
                <a:rPr lang="fr-FR" altLang="fr-FR">
                  <a:latin typeface="Verdana" pitchFamily="34" charset="0"/>
                </a:rPr>
                <a:t>bluenext</a:t>
              </a:r>
            </a:p>
          </p:txBody>
        </p:sp>
      </p:grpSp>
    </p:spTree>
    <p:extLst>
      <p:ext uri="{BB962C8B-B14F-4D97-AF65-F5344CB8AC3E}">
        <p14:creationId xmlns:p14="http://schemas.microsoft.com/office/powerpoint/2010/main" val="2785576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8355" y="0"/>
            <a:ext cx="8958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452438" indent="-452438" algn="l" rtl="0" eaLnBrk="1" fontAlgn="base" hangingPunct="1">
              <a:spcBef>
                <a:spcPct val="0"/>
              </a:spcBef>
              <a:spcAft>
                <a:spcPct val="0"/>
              </a:spcAft>
              <a:defRPr sz="2000" b="1">
                <a:solidFill>
                  <a:schemeClr val="accent1"/>
                </a:solidFill>
                <a:latin typeface="+mj-lt"/>
                <a:ea typeface="+mj-ea"/>
                <a:cs typeface="+mj-cs"/>
              </a:defRPr>
            </a:lvl1pPr>
            <a:lvl2pPr marL="452438" indent="-452438" algn="l" rtl="0" eaLnBrk="1" fontAlgn="base" hangingPunct="1">
              <a:spcBef>
                <a:spcPct val="0"/>
              </a:spcBef>
              <a:spcAft>
                <a:spcPct val="0"/>
              </a:spcAft>
              <a:defRPr sz="2000" b="1">
                <a:solidFill>
                  <a:schemeClr val="accent1"/>
                </a:solidFill>
                <a:latin typeface="Verdana" pitchFamily="34" charset="0"/>
              </a:defRPr>
            </a:lvl2pPr>
            <a:lvl3pPr marL="452438" indent="-452438" algn="l" rtl="0" eaLnBrk="1" fontAlgn="base" hangingPunct="1">
              <a:spcBef>
                <a:spcPct val="0"/>
              </a:spcBef>
              <a:spcAft>
                <a:spcPct val="0"/>
              </a:spcAft>
              <a:defRPr sz="2000" b="1">
                <a:solidFill>
                  <a:schemeClr val="accent1"/>
                </a:solidFill>
                <a:latin typeface="Verdana" pitchFamily="34" charset="0"/>
              </a:defRPr>
            </a:lvl3pPr>
            <a:lvl4pPr marL="452438" indent="-452438" algn="l" rtl="0" eaLnBrk="1" fontAlgn="base" hangingPunct="1">
              <a:spcBef>
                <a:spcPct val="0"/>
              </a:spcBef>
              <a:spcAft>
                <a:spcPct val="0"/>
              </a:spcAft>
              <a:defRPr sz="2000" b="1">
                <a:solidFill>
                  <a:schemeClr val="accent1"/>
                </a:solidFill>
                <a:latin typeface="Verdana" pitchFamily="34" charset="0"/>
              </a:defRPr>
            </a:lvl4pPr>
            <a:lvl5pPr marL="452438" indent="-452438" algn="l" rtl="0" eaLnBrk="1" fontAlgn="base" hangingPunct="1">
              <a:spcBef>
                <a:spcPct val="0"/>
              </a:spcBef>
              <a:spcAft>
                <a:spcPct val="0"/>
              </a:spcAft>
              <a:defRPr sz="2000" b="1">
                <a:solidFill>
                  <a:schemeClr val="accent1"/>
                </a:solidFill>
                <a:latin typeface="Verdana" pitchFamily="34" charset="0"/>
              </a:defRPr>
            </a:lvl5pPr>
            <a:lvl6pPr marL="1082675" indent="-625475" algn="l" rtl="0" eaLnBrk="1" fontAlgn="base" hangingPunct="1">
              <a:spcBef>
                <a:spcPct val="0"/>
              </a:spcBef>
              <a:spcAft>
                <a:spcPct val="0"/>
              </a:spcAft>
              <a:defRPr sz="2600" b="1">
                <a:solidFill>
                  <a:schemeClr val="accent1"/>
                </a:solidFill>
                <a:latin typeface="Verdana" pitchFamily="34" charset="0"/>
              </a:defRPr>
            </a:lvl6pPr>
            <a:lvl7pPr marL="1539875" indent="-625475" algn="l" rtl="0" eaLnBrk="1" fontAlgn="base" hangingPunct="1">
              <a:spcBef>
                <a:spcPct val="0"/>
              </a:spcBef>
              <a:spcAft>
                <a:spcPct val="0"/>
              </a:spcAft>
              <a:defRPr sz="2600" b="1">
                <a:solidFill>
                  <a:schemeClr val="accent1"/>
                </a:solidFill>
                <a:latin typeface="Verdana" pitchFamily="34" charset="0"/>
              </a:defRPr>
            </a:lvl7pPr>
            <a:lvl8pPr marL="1997075" indent="-625475" algn="l" rtl="0" eaLnBrk="1" fontAlgn="base" hangingPunct="1">
              <a:spcBef>
                <a:spcPct val="0"/>
              </a:spcBef>
              <a:spcAft>
                <a:spcPct val="0"/>
              </a:spcAft>
              <a:defRPr sz="2600" b="1">
                <a:solidFill>
                  <a:schemeClr val="accent1"/>
                </a:solidFill>
                <a:latin typeface="Verdana" pitchFamily="34" charset="0"/>
              </a:defRPr>
            </a:lvl8pPr>
            <a:lvl9pPr marL="2454275" indent="-625475" algn="l" rtl="0" eaLnBrk="1" fontAlgn="base" hangingPunct="1">
              <a:spcBef>
                <a:spcPct val="0"/>
              </a:spcBef>
              <a:spcAft>
                <a:spcPct val="0"/>
              </a:spcAft>
              <a:defRPr sz="2600" b="1">
                <a:solidFill>
                  <a:schemeClr val="accent1"/>
                </a:solidFill>
                <a:latin typeface="Verdana" pitchFamily="34" charset="0"/>
              </a:defRPr>
            </a:lvl9pPr>
          </a:lstStyle>
          <a:p>
            <a:pPr marL="539750" indent="-539750">
              <a:spcBef>
                <a:spcPct val="50000"/>
              </a:spcBef>
              <a:buClr>
                <a:schemeClr val="accent3"/>
              </a:buClr>
              <a:buAutoNum type="arabicPeriod"/>
              <a:defRPr/>
            </a:pPr>
            <a:r>
              <a:rPr lang="fr-FR" kern="0" dirty="0" smtClean="0"/>
              <a:t>Contexte</a:t>
            </a:r>
          </a:p>
          <a:p>
            <a:pPr marL="530225" indent="0">
              <a:spcBef>
                <a:spcPct val="50000"/>
              </a:spcBef>
              <a:defRPr/>
            </a:pPr>
            <a:r>
              <a:rPr lang="fr-FR" kern="0" dirty="0" smtClean="0"/>
              <a:t>Phénomène de bascule </a:t>
            </a:r>
            <a:endParaRPr lang="fr-FR" kern="0" dirty="0"/>
          </a:p>
        </p:txBody>
      </p:sp>
      <p:sp>
        <p:nvSpPr>
          <p:cNvPr id="7" name="Espace réservé du pied de page 3"/>
          <p:cNvSpPr txBox="1">
            <a:spLocks/>
          </p:cNvSpPr>
          <p:nvPr/>
        </p:nvSpPr>
        <p:spPr>
          <a:xfrm>
            <a:off x="895350" y="6423025"/>
            <a:ext cx="5818188" cy="152400"/>
          </a:xfrm>
          <a:prstGeom prst="rect">
            <a:avLst/>
          </a:prstGeom>
          <a:noFill/>
        </p:spPr>
        <p:txBody>
          <a:bodyPr/>
          <a:lstStyle>
            <a:defPPr>
              <a:defRPr lang="fr-FR"/>
            </a:defPPr>
            <a:lvl1pPr algn="ctr" rtl="0" eaLnBrk="0" fontAlgn="base" hangingPunct="0">
              <a:spcBef>
                <a:spcPct val="0"/>
              </a:spcBef>
              <a:spcAft>
                <a:spcPct val="0"/>
              </a:spcAft>
              <a:defRPr sz="1200" kern="1200">
                <a:solidFill>
                  <a:schemeClr val="tx1"/>
                </a:solidFill>
                <a:latin typeface="Arial" pitchFamily="34" charset="0"/>
                <a:ea typeface="+mn-ea"/>
                <a:cs typeface="+mn-cs"/>
              </a:defRPr>
            </a:lvl1pPr>
            <a:lvl2pPr marL="742950" indent="-285750" algn="ctr" rtl="0" eaLnBrk="0" fontAlgn="base" hangingPunct="0">
              <a:spcBef>
                <a:spcPct val="0"/>
              </a:spcBef>
              <a:spcAft>
                <a:spcPct val="0"/>
              </a:spcAft>
              <a:buSzPct val="125000"/>
              <a:buFont typeface="Arial" pitchFamily="34" charset="0"/>
              <a:buChar char="▪"/>
              <a:defRPr sz="1200" kern="1200">
                <a:solidFill>
                  <a:schemeClr val="tx1"/>
                </a:solidFill>
                <a:latin typeface="Arial" pitchFamily="34" charset="0"/>
                <a:ea typeface="+mn-ea"/>
                <a:cs typeface="+mn-cs"/>
              </a:defRPr>
            </a:lvl2pPr>
            <a:lvl3pPr marL="1143000" indent="-228600" algn="ctr" rtl="0" eaLnBrk="0" fontAlgn="base" hangingPunct="0">
              <a:spcBef>
                <a:spcPct val="0"/>
              </a:spcBef>
              <a:spcAft>
                <a:spcPct val="0"/>
              </a:spcAft>
              <a:buSzPct val="120000"/>
              <a:buFont typeface="Arial" pitchFamily="34" charset="0"/>
              <a:buChar char="–"/>
              <a:defRPr sz="1200" kern="1200">
                <a:solidFill>
                  <a:schemeClr val="tx1"/>
                </a:solidFill>
                <a:latin typeface="Arial" pitchFamily="34" charset="0"/>
                <a:ea typeface="+mn-ea"/>
                <a:cs typeface="+mn-cs"/>
              </a:defRPr>
            </a:lvl3pPr>
            <a:lvl4pPr marL="1600200" indent="-228600" algn="ctr" rtl="0" eaLnBrk="0" fontAlgn="base" hangingPunct="0">
              <a:spcBef>
                <a:spcPct val="0"/>
              </a:spcBef>
              <a:spcAft>
                <a:spcPct val="0"/>
              </a:spcAft>
              <a:buSzPct val="120000"/>
              <a:buFont typeface="Arial" pitchFamily="34" charset="0"/>
              <a:buChar char="▫"/>
              <a:defRPr sz="1200" kern="1200">
                <a:solidFill>
                  <a:schemeClr val="tx1"/>
                </a:solidFill>
                <a:latin typeface="Arial" pitchFamily="34" charset="0"/>
                <a:ea typeface="+mn-ea"/>
                <a:cs typeface="+mn-cs"/>
              </a:defRPr>
            </a:lvl4pPr>
            <a:lvl5pPr marL="2057400" indent="-228600" algn="ctr" rtl="0" eaLnBrk="0" fontAlgn="base" hangingPunct="0">
              <a:spcBef>
                <a:spcPct val="0"/>
              </a:spcBef>
              <a:spcAft>
                <a:spcPct val="0"/>
              </a:spcAft>
              <a:buSzPct val="89000"/>
              <a:buFont typeface="Arial" pitchFamily="34" charset="0"/>
              <a:buChar char="-"/>
              <a:defRPr sz="12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buClr>
                <a:schemeClr val="tx2"/>
              </a:buClr>
              <a:buSzPct val="89000"/>
              <a:buFont typeface="Arial" pitchFamily="34" charset="0"/>
              <a:buChar char="-"/>
              <a:defRPr sz="12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buClr>
                <a:schemeClr val="tx2"/>
              </a:buClr>
              <a:buSzPct val="89000"/>
              <a:buFont typeface="Arial" pitchFamily="34" charset="0"/>
              <a:buChar char="-"/>
              <a:defRPr sz="12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buClr>
                <a:schemeClr val="tx2"/>
              </a:buClr>
              <a:buSzPct val="89000"/>
              <a:buFont typeface="Arial" pitchFamily="34" charset="0"/>
              <a:buChar char="-"/>
              <a:defRPr sz="12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buClr>
                <a:schemeClr val="tx2"/>
              </a:buClr>
              <a:buSzPct val="89000"/>
              <a:buFont typeface="Arial" pitchFamily="34" charset="0"/>
              <a:buChar char="-"/>
              <a:defRPr sz="1200" kern="1200">
                <a:solidFill>
                  <a:schemeClr val="tx1"/>
                </a:solidFill>
                <a:latin typeface="Arial" pitchFamily="34" charset="0"/>
                <a:ea typeface="+mn-ea"/>
                <a:cs typeface="+mn-cs"/>
              </a:defRPr>
            </a:lvl9pPr>
          </a:lstStyle>
          <a:p>
            <a:pPr eaLnBrk="1" hangingPunct="1"/>
            <a:r>
              <a:rPr lang="fr-FR" altLang="fr-FR" sz="1000" smtClean="0">
                <a:solidFill>
                  <a:schemeClr val="bg1"/>
                </a:solidFill>
                <a:latin typeface="Verdana" pitchFamily="34" charset="0"/>
              </a:rPr>
              <a:t>IAE Créteil   - 23 janvier 2015– Arnaud BERGER 06 76 75 53 17</a:t>
            </a:r>
          </a:p>
        </p:txBody>
      </p:sp>
      <p:sp>
        <p:nvSpPr>
          <p:cNvPr id="8" name="ZoneTexte 2"/>
          <p:cNvSpPr txBox="1">
            <a:spLocks noChangeArrowheads="1"/>
          </p:cNvSpPr>
          <p:nvPr/>
        </p:nvSpPr>
        <p:spPr bwMode="auto">
          <a:xfrm>
            <a:off x="200025" y="1201738"/>
            <a:ext cx="3548063" cy="2762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defRPr>
            </a:lvl1pPr>
            <a:lvl2pPr marL="742950" indent="-285750" eaLnBrk="0" hangingPunct="0">
              <a:buSzPct val="125000"/>
              <a:buFont typeface="Arial" pitchFamily="34" charset="0"/>
              <a:buChar char="▪"/>
              <a:defRPr sz="1200">
                <a:solidFill>
                  <a:schemeClr val="tx1"/>
                </a:solidFill>
                <a:latin typeface="Arial" pitchFamily="34" charset="0"/>
              </a:defRPr>
            </a:lvl2pPr>
            <a:lvl3pPr marL="1143000" indent="-228600" eaLnBrk="0" hangingPunct="0">
              <a:buSzPct val="120000"/>
              <a:buFont typeface="Arial" pitchFamily="34" charset="0"/>
              <a:buChar char="–"/>
              <a:defRPr sz="1200">
                <a:solidFill>
                  <a:schemeClr val="tx1"/>
                </a:solidFill>
                <a:latin typeface="Arial" pitchFamily="34" charset="0"/>
              </a:defRPr>
            </a:lvl3pPr>
            <a:lvl4pPr marL="1600200" indent="-228600" eaLnBrk="0" hangingPunct="0">
              <a:buSzPct val="120000"/>
              <a:buFont typeface="Arial" pitchFamily="34" charset="0"/>
              <a:buChar char="▫"/>
              <a:defRPr sz="1200">
                <a:solidFill>
                  <a:schemeClr val="tx1"/>
                </a:solidFill>
                <a:latin typeface="Arial" pitchFamily="34" charset="0"/>
              </a:defRPr>
            </a:lvl4pPr>
            <a:lvl5pPr marL="2057400" indent="-228600" eaLnBrk="0" hangingPunct="0">
              <a:buSzPct val="89000"/>
              <a:buFont typeface="Arial" pitchFamily="34" charset="0"/>
              <a:buChar char="-"/>
              <a:defRPr sz="12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algn="ctr" eaLnBrk="1" hangingPunct="1">
              <a:buClrTx/>
            </a:pPr>
            <a:r>
              <a:rPr lang="fr-FR" altLang="fr-FR">
                <a:solidFill>
                  <a:schemeClr val="bg1"/>
                </a:solidFill>
              </a:rPr>
              <a:t>Copenhague</a:t>
            </a:r>
            <a:r>
              <a:rPr lang="fr-FR" altLang="fr-FR"/>
              <a:t> </a:t>
            </a:r>
          </a:p>
        </p:txBody>
      </p:sp>
      <p:sp>
        <p:nvSpPr>
          <p:cNvPr id="9" name="ZoneTexte 5"/>
          <p:cNvSpPr txBox="1">
            <a:spLocks noChangeArrowheads="1"/>
          </p:cNvSpPr>
          <p:nvPr/>
        </p:nvSpPr>
        <p:spPr bwMode="auto">
          <a:xfrm>
            <a:off x="3889375" y="1206500"/>
            <a:ext cx="1484313" cy="2644274"/>
          </a:xfrm>
          <a:prstGeom prst="rect">
            <a:avLst/>
          </a:prstGeom>
          <a:solidFill>
            <a:schemeClr val="tx2">
              <a:lumMod val="40000"/>
              <a:lumOff val="60000"/>
            </a:schemeClr>
          </a:solidFill>
          <a:ln>
            <a:noFill/>
          </a:ln>
          <a:extLst/>
        </p:spPr>
        <p:txBody>
          <a:bodyPr/>
          <a:lstStyle>
            <a:lvl1pPr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ctr" eaLnBrk="1" hangingPunct="1">
              <a:spcBef>
                <a:spcPct val="0"/>
              </a:spcBef>
              <a:buClrTx/>
              <a:buSzTx/>
              <a:buFontTx/>
              <a:buNone/>
              <a:defRPr/>
            </a:pPr>
            <a:r>
              <a:rPr lang="fr-FR" altLang="fr-FR" sz="1600">
                <a:solidFill>
                  <a:schemeClr val="tx1"/>
                </a:solidFill>
                <a:latin typeface="Arial" charset="0"/>
                <a:cs typeface="Arial" charset="0"/>
              </a:rPr>
              <a:t>2009</a:t>
            </a:r>
          </a:p>
        </p:txBody>
      </p:sp>
      <p:sp>
        <p:nvSpPr>
          <p:cNvPr id="10" name="ZoneTexte 6"/>
          <p:cNvSpPr txBox="1">
            <a:spLocks noChangeArrowheads="1"/>
          </p:cNvSpPr>
          <p:nvPr/>
        </p:nvSpPr>
        <p:spPr bwMode="auto">
          <a:xfrm>
            <a:off x="5516563" y="1206500"/>
            <a:ext cx="2822575" cy="2762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defRPr>
            </a:lvl1pPr>
            <a:lvl2pPr marL="742950" indent="-285750" eaLnBrk="0" hangingPunct="0">
              <a:buSzPct val="125000"/>
              <a:buFont typeface="Arial" pitchFamily="34" charset="0"/>
              <a:buChar char="▪"/>
              <a:defRPr sz="1200">
                <a:solidFill>
                  <a:schemeClr val="tx1"/>
                </a:solidFill>
                <a:latin typeface="Arial" pitchFamily="34" charset="0"/>
              </a:defRPr>
            </a:lvl2pPr>
            <a:lvl3pPr marL="1143000" indent="-228600" eaLnBrk="0" hangingPunct="0">
              <a:buSzPct val="120000"/>
              <a:buFont typeface="Arial" pitchFamily="34" charset="0"/>
              <a:buChar char="–"/>
              <a:defRPr sz="1200">
                <a:solidFill>
                  <a:schemeClr val="tx1"/>
                </a:solidFill>
                <a:latin typeface="Arial" pitchFamily="34" charset="0"/>
              </a:defRPr>
            </a:lvl3pPr>
            <a:lvl4pPr marL="1600200" indent="-228600" eaLnBrk="0" hangingPunct="0">
              <a:buSzPct val="120000"/>
              <a:buFont typeface="Arial" pitchFamily="34" charset="0"/>
              <a:buChar char="▫"/>
              <a:defRPr sz="1200">
                <a:solidFill>
                  <a:schemeClr val="tx1"/>
                </a:solidFill>
                <a:latin typeface="Arial" pitchFamily="34" charset="0"/>
              </a:defRPr>
            </a:lvl4pPr>
            <a:lvl5pPr marL="2057400" indent="-228600" eaLnBrk="0" hangingPunct="0">
              <a:buSzPct val="89000"/>
              <a:buFont typeface="Arial" pitchFamily="34" charset="0"/>
              <a:buChar char="-"/>
              <a:defRPr sz="12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algn="ctr" eaLnBrk="1" hangingPunct="1">
              <a:buClrTx/>
            </a:pPr>
            <a:r>
              <a:rPr lang="fr-FR" altLang="fr-FR">
                <a:solidFill>
                  <a:schemeClr val="bg1"/>
                </a:solidFill>
              </a:rPr>
              <a:t>Paris</a:t>
            </a:r>
          </a:p>
        </p:txBody>
      </p:sp>
      <p:sp>
        <p:nvSpPr>
          <p:cNvPr id="11" name="ZoneTexte 7"/>
          <p:cNvSpPr txBox="1">
            <a:spLocks noChangeArrowheads="1"/>
          </p:cNvSpPr>
          <p:nvPr/>
        </p:nvSpPr>
        <p:spPr bwMode="auto">
          <a:xfrm>
            <a:off x="193675" y="1744336"/>
            <a:ext cx="2593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Modèle bancaire mis en avant</a:t>
            </a:r>
          </a:p>
        </p:txBody>
      </p:sp>
      <p:sp>
        <p:nvSpPr>
          <p:cNvPr id="13" name="ZoneTexte 8"/>
          <p:cNvSpPr txBox="1">
            <a:spLocks noChangeArrowheads="1"/>
          </p:cNvSpPr>
          <p:nvPr/>
        </p:nvSpPr>
        <p:spPr bwMode="auto">
          <a:xfrm>
            <a:off x="5427663" y="1715761"/>
            <a:ext cx="2592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Modèle financier mis en avant</a:t>
            </a:r>
          </a:p>
        </p:txBody>
      </p:sp>
      <p:sp>
        <p:nvSpPr>
          <p:cNvPr id="14" name="ZoneTexte 9"/>
          <p:cNvSpPr txBox="1">
            <a:spLocks noChangeArrowheads="1"/>
          </p:cNvSpPr>
          <p:nvPr/>
        </p:nvSpPr>
        <p:spPr bwMode="auto">
          <a:xfrm>
            <a:off x="193675" y="1960018"/>
            <a:ext cx="34528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Produit emblématique : livret vert - écoPTZ</a:t>
            </a:r>
          </a:p>
        </p:txBody>
      </p:sp>
      <p:sp>
        <p:nvSpPr>
          <p:cNvPr id="15" name="ZoneTexte 10"/>
          <p:cNvSpPr txBox="1">
            <a:spLocks noChangeArrowheads="1"/>
          </p:cNvSpPr>
          <p:nvPr/>
        </p:nvSpPr>
        <p:spPr bwMode="auto">
          <a:xfrm>
            <a:off x="5427663" y="1887754"/>
            <a:ext cx="3527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Produit emblématique : green bond - ISR</a:t>
            </a:r>
          </a:p>
        </p:txBody>
      </p:sp>
      <p:sp>
        <p:nvSpPr>
          <p:cNvPr id="16" name="ZoneTexte 11"/>
          <p:cNvSpPr txBox="1">
            <a:spLocks noChangeArrowheads="1"/>
          </p:cNvSpPr>
          <p:nvPr/>
        </p:nvSpPr>
        <p:spPr bwMode="auto">
          <a:xfrm>
            <a:off x="193675" y="2123639"/>
            <a:ext cx="34528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Leadership européen : NL – RFA – France </a:t>
            </a:r>
          </a:p>
        </p:txBody>
      </p:sp>
      <p:sp>
        <p:nvSpPr>
          <p:cNvPr id="17" name="ZoneTexte 12"/>
          <p:cNvSpPr txBox="1">
            <a:spLocks noChangeArrowheads="1"/>
          </p:cNvSpPr>
          <p:nvPr/>
        </p:nvSpPr>
        <p:spPr bwMode="auto">
          <a:xfrm>
            <a:off x="5421967" y="2089317"/>
            <a:ext cx="3944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Leadership anglo-saxon : Londres – Chine - USA</a:t>
            </a:r>
          </a:p>
        </p:txBody>
      </p:sp>
      <p:sp>
        <p:nvSpPr>
          <p:cNvPr id="18" name="ZoneTexte 14"/>
          <p:cNvSpPr txBox="1">
            <a:spLocks noChangeArrowheads="1"/>
          </p:cNvSpPr>
          <p:nvPr/>
        </p:nvSpPr>
        <p:spPr bwMode="auto">
          <a:xfrm>
            <a:off x="5427663" y="1505060"/>
            <a:ext cx="3406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Demande d’un prix carbone</a:t>
            </a:r>
          </a:p>
        </p:txBody>
      </p:sp>
      <p:sp>
        <p:nvSpPr>
          <p:cNvPr id="19" name="ZoneTexte 15"/>
          <p:cNvSpPr txBox="1">
            <a:spLocks noChangeArrowheads="1"/>
          </p:cNvSpPr>
          <p:nvPr/>
        </p:nvSpPr>
        <p:spPr bwMode="auto">
          <a:xfrm>
            <a:off x="207963" y="3294513"/>
            <a:ext cx="3548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La banque n’est pas différenciée des filières économiques dans les mesures internationales </a:t>
            </a:r>
          </a:p>
        </p:txBody>
      </p:sp>
      <p:sp>
        <p:nvSpPr>
          <p:cNvPr id="20" name="ZoneTexte 16"/>
          <p:cNvSpPr txBox="1">
            <a:spLocks noChangeArrowheads="1"/>
          </p:cNvSpPr>
          <p:nvPr/>
        </p:nvSpPr>
        <p:spPr bwMode="auto">
          <a:xfrm>
            <a:off x="5427663" y="3256849"/>
            <a:ext cx="345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La banque </a:t>
            </a:r>
            <a:r>
              <a:rPr lang="fr-FR" altLang="fr-FR" sz="1200" b="0" dirty="0">
                <a:solidFill>
                  <a:schemeClr val="tx1"/>
                </a:solidFill>
                <a:latin typeface="Arial" charset="0"/>
                <a:cs typeface="Arial" charset="0"/>
              </a:rPr>
              <a:t> </a:t>
            </a:r>
            <a:r>
              <a:rPr lang="fr-FR" altLang="fr-FR" sz="1200" b="0" dirty="0" smtClean="0">
                <a:solidFill>
                  <a:schemeClr val="tx1"/>
                </a:solidFill>
                <a:latin typeface="Arial" charset="0"/>
                <a:cs typeface="Arial" charset="0"/>
              </a:rPr>
              <a:t>est traitée </a:t>
            </a:r>
            <a:r>
              <a:rPr lang="fr-FR" altLang="fr-FR" sz="1200" b="0" dirty="0" smtClean="0">
                <a:solidFill>
                  <a:schemeClr val="tx1"/>
                </a:solidFill>
                <a:latin typeface="Arial" charset="0"/>
                <a:cs typeface="Arial" charset="0"/>
              </a:rPr>
              <a:t> </a:t>
            </a:r>
            <a:r>
              <a:rPr lang="fr-FR" altLang="fr-FR" sz="1200" b="0" dirty="0" smtClean="0">
                <a:solidFill>
                  <a:schemeClr val="tx1"/>
                </a:solidFill>
                <a:latin typeface="Arial" charset="0"/>
                <a:cs typeface="Arial" charset="0"/>
              </a:rPr>
              <a:t>spécifiquement </a:t>
            </a:r>
            <a:r>
              <a:rPr lang="fr-FR" altLang="fr-FR" sz="1200" b="0" dirty="0" smtClean="0">
                <a:solidFill>
                  <a:schemeClr val="tx1"/>
                </a:solidFill>
                <a:latin typeface="Arial" charset="0"/>
                <a:cs typeface="Arial" charset="0"/>
              </a:rPr>
              <a:t> dans le mécanisme de financement : </a:t>
            </a:r>
            <a:r>
              <a:rPr lang="fr-FR" altLang="fr-FR" sz="1200" b="0" dirty="0" smtClean="0">
                <a:solidFill>
                  <a:schemeClr val="tx1"/>
                </a:solidFill>
                <a:latin typeface="Arial" charset="0"/>
                <a:cs typeface="Arial" charset="0"/>
              </a:rPr>
              <a:t>lutte d’influence entre modèle UK et continental </a:t>
            </a:r>
          </a:p>
        </p:txBody>
      </p:sp>
      <p:sp>
        <p:nvSpPr>
          <p:cNvPr id="21" name="ZoneTexte 17"/>
          <p:cNvSpPr txBox="1">
            <a:spLocks noChangeArrowheads="1"/>
          </p:cNvSpPr>
          <p:nvPr/>
        </p:nvSpPr>
        <p:spPr bwMode="auto">
          <a:xfrm>
            <a:off x="193675" y="2364612"/>
            <a:ext cx="3695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ENR – efficacité énergétique : marché diffus  et rentabilité infra-marché : soutien public </a:t>
            </a:r>
            <a:r>
              <a:rPr lang="fr-FR" altLang="fr-FR" sz="1200" b="0" dirty="0" smtClean="0">
                <a:solidFill>
                  <a:schemeClr val="tx1"/>
                </a:solidFill>
                <a:latin typeface="Arial" charset="0"/>
                <a:cs typeface="Arial" charset="0"/>
              </a:rPr>
              <a:t> sur prix</a:t>
            </a:r>
            <a:endParaRPr lang="fr-FR" altLang="fr-FR" sz="1200" b="0" dirty="0" smtClean="0">
              <a:solidFill>
                <a:schemeClr val="tx1"/>
              </a:solidFill>
              <a:latin typeface="Arial" charset="0"/>
              <a:cs typeface="Arial" charset="0"/>
            </a:endParaRPr>
          </a:p>
        </p:txBody>
      </p:sp>
      <p:sp>
        <p:nvSpPr>
          <p:cNvPr id="22" name="ZoneTexte 18"/>
          <p:cNvSpPr txBox="1">
            <a:spLocks noChangeArrowheads="1"/>
          </p:cNvSpPr>
          <p:nvPr/>
        </p:nvSpPr>
        <p:spPr bwMode="auto">
          <a:xfrm>
            <a:off x="5427663" y="2340364"/>
            <a:ext cx="3705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ENR – efficacité énergétique : </a:t>
            </a:r>
            <a:r>
              <a:rPr lang="fr-FR" altLang="fr-FR" sz="1200" b="0" dirty="0" smtClean="0">
                <a:solidFill>
                  <a:schemeClr val="tx1"/>
                </a:solidFill>
                <a:latin typeface="Arial" charset="0"/>
                <a:cs typeface="Arial" charset="0"/>
              </a:rPr>
              <a:t>+ dense et + rentable : :soutien </a:t>
            </a:r>
            <a:r>
              <a:rPr lang="fr-FR" altLang="fr-FR" sz="1200" b="0" dirty="0" smtClean="0">
                <a:solidFill>
                  <a:schemeClr val="tx1"/>
                </a:solidFill>
                <a:latin typeface="Arial" charset="0"/>
                <a:cs typeface="Arial" charset="0"/>
              </a:rPr>
              <a:t>public sur </a:t>
            </a:r>
            <a:r>
              <a:rPr lang="fr-FR" altLang="fr-FR" sz="1200" b="0" dirty="0" smtClean="0">
                <a:solidFill>
                  <a:schemeClr val="tx1"/>
                </a:solidFill>
                <a:latin typeface="Arial" charset="0"/>
                <a:cs typeface="Arial" charset="0"/>
              </a:rPr>
              <a:t>risque </a:t>
            </a:r>
            <a:endParaRPr lang="fr-FR" altLang="fr-FR" sz="1200" b="0" dirty="0" smtClean="0">
              <a:solidFill>
                <a:schemeClr val="tx1"/>
              </a:solidFill>
              <a:latin typeface="Arial" charset="0"/>
              <a:cs typeface="Arial" charset="0"/>
            </a:endParaRPr>
          </a:p>
        </p:txBody>
      </p:sp>
      <p:sp>
        <p:nvSpPr>
          <p:cNvPr id="23" name="ZoneTexte 7"/>
          <p:cNvSpPr txBox="1">
            <a:spLocks noChangeArrowheads="1"/>
          </p:cNvSpPr>
          <p:nvPr/>
        </p:nvSpPr>
        <p:spPr bwMode="auto">
          <a:xfrm>
            <a:off x="193675" y="2792583"/>
            <a:ext cx="3575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Démarche Botton up des pratiques </a:t>
            </a:r>
            <a:r>
              <a:rPr lang="fr-FR" altLang="fr-FR" sz="1200" b="0" dirty="0" smtClean="0">
                <a:solidFill>
                  <a:schemeClr val="tx1"/>
                </a:solidFill>
                <a:latin typeface="Arial" charset="0"/>
                <a:cs typeface="Arial" charset="0"/>
              </a:rPr>
              <a:t>régions </a:t>
            </a:r>
            <a:r>
              <a:rPr lang="fr-FR" altLang="fr-FR" sz="1200" dirty="0">
                <a:cs typeface="Arial" charset="0"/>
                <a:sym typeface="Wingdings"/>
              </a:rPr>
              <a:t> </a:t>
            </a:r>
            <a:r>
              <a:rPr lang="fr-FR" altLang="fr-FR" sz="1200" b="0" dirty="0" smtClean="0">
                <a:cs typeface="Arial" charset="0"/>
                <a:sym typeface="Wingdings"/>
              </a:rPr>
              <a:t>Etats</a:t>
            </a:r>
            <a:r>
              <a:rPr lang="fr-FR" altLang="fr-FR" sz="1200" dirty="0" smtClean="0">
                <a:cs typeface="Arial" charset="0"/>
                <a:sym typeface="Wingdings"/>
              </a:rPr>
              <a:t> </a:t>
            </a:r>
            <a:r>
              <a:rPr lang="fr-FR" altLang="fr-FR" sz="1200" dirty="0">
                <a:cs typeface="Arial" charset="0"/>
                <a:sym typeface="Wingdings"/>
              </a:rPr>
              <a:t> </a:t>
            </a:r>
            <a:r>
              <a:rPr lang="fr-FR" altLang="fr-FR" sz="1200" b="0" dirty="0" smtClean="0">
                <a:cs typeface="Arial" charset="0"/>
                <a:sym typeface="Wingdings"/>
              </a:rPr>
              <a:t>Europe</a:t>
            </a:r>
            <a:endParaRPr lang="fr-FR" altLang="fr-FR" sz="1200" b="0" dirty="0" smtClean="0">
              <a:solidFill>
                <a:schemeClr val="tx1"/>
              </a:solidFill>
              <a:latin typeface="Arial" charset="0"/>
              <a:cs typeface="Arial" charset="0"/>
            </a:endParaRPr>
          </a:p>
        </p:txBody>
      </p:sp>
      <p:sp>
        <p:nvSpPr>
          <p:cNvPr id="24" name="ZoneTexte 7"/>
          <p:cNvSpPr txBox="1">
            <a:spLocks noChangeArrowheads="1"/>
          </p:cNvSpPr>
          <p:nvPr/>
        </p:nvSpPr>
        <p:spPr bwMode="auto">
          <a:xfrm>
            <a:off x="5438775" y="2758701"/>
            <a:ext cx="3395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Démarche Top Down des pratiques </a:t>
            </a:r>
            <a:r>
              <a:rPr lang="fr-FR" altLang="fr-FR" sz="1200" b="0" dirty="0" smtClean="0">
                <a:solidFill>
                  <a:schemeClr val="tx1"/>
                </a:solidFill>
                <a:latin typeface="Arial" charset="0"/>
                <a:cs typeface="Arial" charset="0"/>
              </a:rPr>
              <a:t>G20-FSB –UNEP </a:t>
            </a:r>
            <a:r>
              <a:rPr lang="fr-FR" altLang="fr-FR" sz="1200" dirty="0" smtClean="0">
                <a:cs typeface="Arial" charset="0"/>
                <a:sym typeface="Wingdings"/>
              </a:rPr>
              <a:t> </a:t>
            </a:r>
            <a:r>
              <a:rPr lang="fr-FR" altLang="fr-FR" sz="1200" b="0" dirty="0" smtClean="0">
                <a:cs typeface="Arial" charset="0"/>
                <a:sym typeface="Wingdings"/>
              </a:rPr>
              <a:t>Europe</a:t>
            </a:r>
            <a:r>
              <a:rPr lang="fr-FR" altLang="fr-FR" sz="1200" dirty="0" smtClean="0">
                <a:cs typeface="Arial" charset="0"/>
                <a:sym typeface="Wingdings"/>
              </a:rPr>
              <a:t> </a:t>
            </a:r>
            <a:r>
              <a:rPr lang="fr-FR" altLang="fr-FR" sz="1200" dirty="0">
                <a:cs typeface="Arial" charset="0"/>
                <a:sym typeface="Wingdings"/>
              </a:rPr>
              <a:t> </a:t>
            </a:r>
            <a:r>
              <a:rPr lang="fr-FR" altLang="fr-FR" sz="1200" b="0" dirty="0" smtClean="0">
                <a:cs typeface="Arial" charset="0"/>
                <a:sym typeface="Wingdings"/>
              </a:rPr>
              <a:t>régions</a:t>
            </a:r>
            <a:endParaRPr lang="fr-FR" altLang="fr-FR" sz="1200" b="0" dirty="0" smtClean="0">
              <a:solidFill>
                <a:schemeClr val="tx1"/>
              </a:solidFill>
              <a:latin typeface="Arial" charset="0"/>
              <a:cs typeface="Arial" charset="0"/>
            </a:endParaRPr>
          </a:p>
        </p:txBody>
      </p:sp>
      <p:sp>
        <p:nvSpPr>
          <p:cNvPr id="25" name="ZoneTexte 1"/>
          <p:cNvSpPr txBox="1">
            <a:spLocks noChangeArrowheads="1"/>
          </p:cNvSpPr>
          <p:nvPr/>
        </p:nvSpPr>
        <p:spPr bwMode="auto">
          <a:xfrm>
            <a:off x="3795713" y="1671638"/>
            <a:ext cx="16049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defRPr>
            </a:lvl1pPr>
            <a:lvl2pPr marL="742950" indent="-285750" eaLnBrk="0" hangingPunct="0">
              <a:buSzPct val="125000"/>
              <a:buFont typeface="Arial" pitchFamily="34" charset="0"/>
              <a:buChar char="▪"/>
              <a:defRPr sz="1200">
                <a:solidFill>
                  <a:schemeClr val="tx1"/>
                </a:solidFill>
                <a:latin typeface="Arial" pitchFamily="34" charset="0"/>
              </a:defRPr>
            </a:lvl2pPr>
            <a:lvl3pPr marL="1143000" indent="-228600" eaLnBrk="0" hangingPunct="0">
              <a:buSzPct val="120000"/>
              <a:buFont typeface="Arial" pitchFamily="34" charset="0"/>
              <a:buChar char="–"/>
              <a:defRPr sz="1200">
                <a:solidFill>
                  <a:schemeClr val="tx1"/>
                </a:solidFill>
                <a:latin typeface="Arial" pitchFamily="34" charset="0"/>
              </a:defRPr>
            </a:lvl3pPr>
            <a:lvl4pPr marL="1600200" indent="-228600" eaLnBrk="0" hangingPunct="0">
              <a:buSzPct val="120000"/>
              <a:buFont typeface="Arial" pitchFamily="34" charset="0"/>
              <a:buChar char="▫"/>
              <a:defRPr sz="1200">
                <a:solidFill>
                  <a:schemeClr val="tx1"/>
                </a:solidFill>
                <a:latin typeface="Arial" pitchFamily="34" charset="0"/>
              </a:defRPr>
            </a:lvl4pPr>
            <a:lvl5pPr marL="2057400" indent="-228600" eaLnBrk="0" hangingPunct="0">
              <a:buSzPct val="89000"/>
              <a:buFont typeface="Arial" pitchFamily="34" charset="0"/>
              <a:buChar char="-"/>
              <a:defRPr sz="12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200">
                <a:solidFill>
                  <a:schemeClr val="tx1"/>
                </a:solidFill>
                <a:latin typeface="Arial" pitchFamily="34" charset="0"/>
              </a:defRPr>
            </a:lvl9pPr>
          </a:lstStyle>
          <a:p>
            <a:pPr algn="l" eaLnBrk="1" hangingPunct="1">
              <a:buClrTx/>
            </a:pPr>
            <a:r>
              <a:rPr lang="fr-FR" altLang="fr-FR" sz="1100" b="0" dirty="0">
                <a:solidFill>
                  <a:schemeClr val="accent1"/>
                </a:solidFill>
              </a:rPr>
              <a:t>Mouvement de bascule accéléré par la perte de rentabilité de la filière pétrolière</a:t>
            </a:r>
          </a:p>
          <a:p>
            <a:pPr algn="l" eaLnBrk="1" hangingPunct="1">
              <a:buClrTx/>
            </a:pPr>
            <a:r>
              <a:rPr lang="fr-FR" altLang="fr-FR" sz="1100" b="0" u="sng" dirty="0">
                <a:solidFill>
                  <a:schemeClr val="accent1"/>
                </a:solidFill>
              </a:rPr>
              <a:t>et </a:t>
            </a:r>
          </a:p>
          <a:p>
            <a:pPr algn="l" eaLnBrk="1" hangingPunct="1">
              <a:buClrTx/>
            </a:pPr>
            <a:r>
              <a:rPr lang="fr-FR" altLang="fr-FR" sz="1100" b="0" dirty="0">
                <a:solidFill>
                  <a:schemeClr val="accent1"/>
                </a:solidFill>
              </a:rPr>
              <a:t>rentabilité croissante des filières énergies renouvelables &amp; efficacité énergétique </a:t>
            </a:r>
          </a:p>
        </p:txBody>
      </p:sp>
      <p:pic>
        <p:nvPicPr>
          <p:cNvPr id="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012825"/>
            <a:ext cx="8477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138" y="1125538"/>
            <a:ext cx="534987"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ZoneTexte 13"/>
          <p:cNvSpPr txBox="1">
            <a:spLocks noChangeArrowheads="1"/>
          </p:cNvSpPr>
          <p:nvPr/>
        </p:nvSpPr>
        <p:spPr bwMode="auto">
          <a:xfrm>
            <a:off x="200025" y="1524000"/>
            <a:ext cx="3057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chemeClr val="accent1"/>
              </a:buClr>
              <a:buSzPct val="80000"/>
              <a:buFont typeface="Wingdings" pitchFamily="2" charset="2"/>
              <a:buChar char="l"/>
              <a:defRPr sz="2000" b="1">
                <a:solidFill>
                  <a:schemeClr val="accent1"/>
                </a:solidFill>
                <a:latin typeface="Verdana" pitchFamily="34" charset="0"/>
              </a:defRPr>
            </a:lvl1pPr>
            <a:lvl2pPr marL="742950" indent="-285750" eaLnBrk="0" hangingPunct="0">
              <a:spcBef>
                <a:spcPct val="20000"/>
              </a:spcBef>
              <a:buClr>
                <a:srgbClr val="F47920"/>
              </a:buClr>
              <a:buFont typeface="Verdana" pitchFamily="34" charset="0"/>
              <a:buChar char="&gt;"/>
              <a:defRPr>
                <a:solidFill>
                  <a:schemeClr val="tx1"/>
                </a:solidFill>
                <a:latin typeface="Verdana" pitchFamily="34" charset="0"/>
              </a:defRPr>
            </a:lvl2pPr>
            <a:lvl3pPr marL="1143000" indent="-228600" eaLnBrk="0" hangingPunct="0">
              <a:spcBef>
                <a:spcPct val="20000"/>
              </a:spcBef>
              <a:buClr>
                <a:schemeClr val="accent2"/>
              </a:buClr>
              <a:buSzPct val="90000"/>
              <a:buChar char="•"/>
              <a:defRPr sz="1600">
                <a:solidFill>
                  <a:schemeClr val="tx1"/>
                </a:solidFill>
                <a:latin typeface="Verdana" pitchFamily="34" charset="0"/>
              </a:defRPr>
            </a:lvl3pPr>
            <a:lvl4pPr marL="1600200" indent="-228600" eaLnBrk="0" hangingPunct="0">
              <a:spcBef>
                <a:spcPct val="20000"/>
              </a:spcBef>
              <a:buClr>
                <a:srgbClr val="BDCF41"/>
              </a:buClr>
              <a:buSzPct val="80000"/>
              <a:buFont typeface="Courier New" pitchFamily="49" charset="0"/>
              <a:buChar char="o"/>
              <a:defRPr sz="1200">
                <a:solidFill>
                  <a:schemeClr val="tx1"/>
                </a:solidFill>
                <a:latin typeface="Verdana" pitchFamily="34" charset="0"/>
              </a:defRPr>
            </a:lvl4pPr>
            <a:lvl5pPr marL="2057400" indent="-228600" eaLnBrk="0" hangingPunct="0">
              <a:spcBef>
                <a:spcPct val="20000"/>
              </a:spcBef>
              <a:buClr>
                <a:srgbClr val="B0006C"/>
              </a:buClr>
              <a:buFont typeface="Arial" charset="0"/>
              <a:buChar char="»"/>
              <a:defRPr sz="1100">
                <a:solidFill>
                  <a:schemeClr val="tx1"/>
                </a:solidFill>
                <a:latin typeface="Verdana" pitchFamily="34" charset="0"/>
              </a:defRPr>
            </a:lvl5pPr>
            <a:lvl6pPr marL="25146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6pPr>
            <a:lvl7pPr marL="29718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7pPr>
            <a:lvl8pPr marL="34290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8pPr>
            <a:lvl9pPr marL="3886200" indent="-228600" eaLnBrk="0" fontAlgn="base" hangingPunct="0">
              <a:spcBef>
                <a:spcPct val="20000"/>
              </a:spcBef>
              <a:spcAft>
                <a:spcPct val="0"/>
              </a:spcAft>
              <a:buClr>
                <a:srgbClr val="B0006C"/>
              </a:buClr>
              <a:buFont typeface="Arial" charset="0"/>
              <a:buChar char="»"/>
              <a:defRPr sz="1100">
                <a:solidFill>
                  <a:schemeClr val="tx1"/>
                </a:solidFill>
                <a:latin typeface="Verdana" pitchFamily="34" charset="0"/>
              </a:defRPr>
            </a:lvl9pPr>
          </a:lstStyle>
          <a:p>
            <a:pPr algn="l" eaLnBrk="1" hangingPunct="1">
              <a:spcBef>
                <a:spcPct val="0"/>
              </a:spcBef>
              <a:buClrTx/>
              <a:buSzTx/>
              <a:buFont typeface="Wingdings" pitchFamily="2" charset="2"/>
              <a:buChar char="q"/>
              <a:defRPr/>
            </a:pPr>
            <a:r>
              <a:rPr lang="fr-FR" altLang="fr-FR" sz="1200" b="0" dirty="0" smtClean="0">
                <a:solidFill>
                  <a:schemeClr val="tx1"/>
                </a:solidFill>
                <a:latin typeface="Arial" charset="0"/>
                <a:cs typeface="Arial" charset="0"/>
              </a:rPr>
              <a:t>Refus d’un marché carbone mondial</a:t>
            </a:r>
          </a:p>
        </p:txBody>
      </p:sp>
      <p:sp>
        <p:nvSpPr>
          <p:cNvPr id="29" name="Rectangle 28"/>
          <p:cNvSpPr/>
          <p:nvPr/>
        </p:nvSpPr>
        <p:spPr>
          <a:xfrm>
            <a:off x="46038" y="3909093"/>
            <a:ext cx="9050337" cy="2569934"/>
          </a:xfrm>
          <a:prstGeom prst="rect">
            <a:avLst/>
          </a:prstGeom>
        </p:spPr>
        <p:txBody>
          <a:bodyPr>
            <a:spAutoFit/>
          </a:bodyPr>
          <a:lstStyle/>
          <a:p>
            <a:pPr algn="l"/>
            <a:r>
              <a:rPr lang="fr-FR" altLang="fr-FR" sz="1400" dirty="0" smtClean="0">
                <a:cs typeface="Arial" charset="0"/>
                <a:sym typeface="Wingdings"/>
              </a:rPr>
              <a:t>E</a:t>
            </a:r>
            <a:r>
              <a:rPr lang="fr-FR" altLang="fr-FR" sz="1400" dirty="0" smtClean="0">
                <a:latin typeface="Arial" charset="0"/>
                <a:cs typeface="Arial" charset="0"/>
                <a:sym typeface="Wingdings"/>
              </a:rPr>
              <a:t>n 2009 </a:t>
            </a:r>
            <a:r>
              <a:rPr lang="fr-FR" altLang="fr-FR" sz="1400" dirty="0">
                <a:sym typeface="Wingdings"/>
              </a:rPr>
              <a:t>l</a:t>
            </a:r>
            <a:r>
              <a:rPr lang="fr-FR" sz="1400" dirty="0" smtClean="0"/>
              <a:t>es </a:t>
            </a:r>
            <a:r>
              <a:rPr lang="fr-FR" sz="1400" dirty="0"/>
              <a:t>pays rejettent la proposition de l’Union Européenne de créer un marché carbone à l’échelle mondiale. Avec 0,19 tonne de CO2 par 1000$ de PIB, l’Europe est de loin la zone industrielle la plus efficiente des pays développés et un marché carbone unique aurait avantagé ses équipements. Les pays qui refusent cette démarche (Japon, Chine, Canada, USA) au motif que cet outil ferait obstacle à leur croissance Pour la Chine (0,9 tonnes par 1000 dollars de PIB), la Russie (0,85),  l’Afrique du Sud (0,79), les Etats-Unis (0,42</a:t>
            </a:r>
            <a:r>
              <a:rPr lang="fr-FR" sz="1400" dirty="0" smtClean="0"/>
              <a:t>). </a:t>
            </a:r>
            <a:r>
              <a:rPr lang="fr-FR" sz="1400" dirty="0"/>
              <a:t>économique, développeront à partir de 2011 leur propre marché carbone </a:t>
            </a:r>
            <a:r>
              <a:rPr lang="fr-FR" sz="1400" dirty="0" smtClean="0"/>
              <a:t>bilatéral</a:t>
            </a:r>
            <a:r>
              <a:rPr lang="fr-FR" sz="1400" dirty="0"/>
              <a:t> </a:t>
            </a:r>
            <a:r>
              <a:rPr lang="fr-FR" sz="1400" dirty="0" smtClean="0"/>
              <a:t>permettant de donner une valeur financière à leur investissement bas carbone </a:t>
            </a:r>
            <a:r>
              <a:rPr lang="fr-FR" altLang="fr-FR" sz="1400" dirty="0" smtClean="0">
                <a:cs typeface="Arial" charset="0"/>
                <a:sym typeface="Wingdings"/>
              </a:rPr>
              <a:t> compétition économique </a:t>
            </a:r>
            <a:endParaRPr lang="fr-FR" sz="1400" dirty="0" smtClean="0"/>
          </a:p>
          <a:p>
            <a:pPr algn="l">
              <a:spcBef>
                <a:spcPts val="600"/>
              </a:spcBef>
            </a:pPr>
            <a:r>
              <a:rPr lang="fr-FR" sz="1400" dirty="0" smtClean="0"/>
              <a:t>En 2009 est </a:t>
            </a:r>
            <a:r>
              <a:rPr lang="fr-FR" sz="1400" dirty="0"/>
              <a:t>inscrit à Copenhague la recherche d’outils financiers innovants privés et public privés pour accompagner cette économie « climat » acceptée. Depuis 2009 se multiplient les rapports sur les modèles financiers</a:t>
            </a:r>
            <a:r>
              <a:rPr lang="fr-FR" sz="1400" dirty="0"/>
              <a:t> </a:t>
            </a:r>
            <a:r>
              <a:rPr lang="fr-FR" altLang="fr-FR" sz="1400" dirty="0" smtClean="0">
                <a:cs typeface="Arial" charset="0"/>
                <a:sym typeface="Wingdings"/>
              </a:rPr>
              <a:t> compétition financière </a:t>
            </a:r>
            <a:endParaRPr lang="fr-FR" sz="1400" dirty="0" smtClean="0"/>
          </a:p>
          <a:p>
            <a:pPr>
              <a:spcBef>
                <a:spcPts val="600"/>
              </a:spcBef>
            </a:pPr>
            <a:r>
              <a:rPr lang="fr-FR" sz="1100" dirty="0" smtClean="0"/>
              <a:t>Source</a:t>
            </a:r>
            <a:r>
              <a:rPr lang="fr-FR" sz="1100" dirty="0"/>
              <a:t> : http://</a:t>
            </a:r>
            <a:r>
              <a:rPr lang="fr-FR" sz="1100" dirty="0" smtClean="0"/>
              <a:t>donnees.banquemondiale.org/indicateur/EN.ATM.CO2E.PP.GD/countries/1W?display=default</a:t>
            </a:r>
            <a:endParaRPr lang="fr-FR" sz="1100" dirty="0"/>
          </a:p>
        </p:txBody>
      </p:sp>
    </p:spTree>
    <p:extLst>
      <p:ext uri="{BB962C8B-B14F-4D97-AF65-F5344CB8AC3E}">
        <p14:creationId xmlns:p14="http://schemas.microsoft.com/office/powerpoint/2010/main" val="852593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8355" y="0"/>
            <a:ext cx="8958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452438" indent="-452438" algn="l" rtl="0" eaLnBrk="1" fontAlgn="base" hangingPunct="1">
              <a:spcBef>
                <a:spcPct val="0"/>
              </a:spcBef>
              <a:spcAft>
                <a:spcPct val="0"/>
              </a:spcAft>
              <a:defRPr sz="2000" b="1">
                <a:solidFill>
                  <a:schemeClr val="accent1"/>
                </a:solidFill>
                <a:latin typeface="+mj-lt"/>
                <a:ea typeface="+mj-ea"/>
                <a:cs typeface="+mj-cs"/>
              </a:defRPr>
            </a:lvl1pPr>
            <a:lvl2pPr marL="452438" indent="-452438" algn="l" rtl="0" eaLnBrk="1" fontAlgn="base" hangingPunct="1">
              <a:spcBef>
                <a:spcPct val="0"/>
              </a:spcBef>
              <a:spcAft>
                <a:spcPct val="0"/>
              </a:spcAft>
              <a:defRPr sz="2000" b="1">
                <a:solidFill>
                  <a:schemeClr val="accent1"/>
                </a:solidFill>
                <a:latin typeface="Verdana" pitchFamily="34" charset="0"/>
              </a:defRPr>
            </a:lvl2pPr>
            <a:lvl3pPr marL="452438" indent="-452438" algn="l" rtl="0" eaLnBrk="1" fontAlgn="base" hangingPunct="1">
              <a:spcBef>
                <a:spcPct val="0"/>
              </a:spcBef>
              <a:spcAft>
                <a:spcPct val="0"/>
              </a:spcAft>
              <a:defRPr sz="2000" b="1">
                <a:solidFill>
                  <a:schemeClr val="accent1"/>
                </a:solidFill>
                <a:latin typeface="Verdana" pitchFamily="34" charset="0"/>
              </a:defRPr>
            </a:lvl3pPr>
            <a:lvl4pPr marL="452438" indent="-452438" algn="l" rtl="0" eaLnBrk="1" fontAlgn="base" hangingPunct="1">
              <a:spcBef>
                <a:spcPct val="0"/>
              </a:spcBef>
              <a:spcAft>
                <a:spcPct val="0"/>
              </a:spcAft>
              <a:defRPr sz="2000" b="1">
                <a:solidFill>
                  <a:schemeClr val="accent1"/>
                </a:solidFill>
                <a:latin typeface="Verdana" pitchFamily="34" charset="0"/>
              </a:defRPr>
            </a:lvl4pPr>
            <a:lvl5pPr marL="452438" indent="-452438" algn="l" rtl="0" eaLnBrk="1" fontAlgn="base" hangingPunct="1">
              <a:spcBef>
                <a:spcPct val="0"/>
              </a:spcBef>
              <a:spcAft>
                <a:spcPct val="0"/>
              </a:spcAft>
              <a:defRPr sz="2000" b="1">
                <a:solidFill>
                  <a:schemeClr val="accent1"/>
                </a:solidFill>
                <a:latin typeface="Verdana" pitchFamily="34" charset="0"/>
              </a:defRPr>
            </a:lvl5pPr>
            <a:lvl6pPr marL="1082675" indent="-625475" algn="l" rtl="0" eaLnBrk="1" fontAlgn="base" hangingPunct="1">
              <a:spcBef>
                <a:spcPct val="0"/>
              </a:spcBef>
              <a:spcAft>
                <a:spcPct val="0"/>
              </a:spcAft>
              <a:defRPr sz="2600" b="1">
                <a:solidFill>
                  <a:schemeClr val="accent1"/>
                </a:solidFill>
                <a:latin typeface="Verdana" pitchFamily="34" charset="0"/>
              </a:defRPr>
            </a:lvl6pPr>
            <a:lvl7pPr marL="1539875" indent="-625475" algn="l" rtl="0" eaLnBrk="1" fontAlgn="base" hangingPunct="1">
              <a:spcBef>
                <a:spcPct val="0"/>
              </a:spcBef>
              <a:spcAft>
                <a:spcPct val="0"/>
              </a:spcAft>
              <a:defRPr sz="2600" b="1">
                <a:solidFill>
                  <a:schemeClr val="accent1"/>
                </a:solidFill>
                <a:latin typeface="Verdana" pitchFamily="34" charset="0"/>
              </a:defRPr>
            </a:lvl7pPr>
            <a:lvl8pPr marL="1997075" indent="-625475" algn="l" rtl="0" eaLnBrk="1" fontAlgn="base" hangingPunct="1">
              <a:spcBef>
                <a:spcPct val="0"/>
              </a:spcBef>
              <a:spcAft>
                <a:spcPct val="0"/>
              </a:spcAft>
              <a:defRPr sz="2600" b="1">
                <a:solidFill>
                  <a:schemeClr val="accent1"/>
                </a:solidFill>
                <a:latin typeface="Verdana" pitchFamily="34" charset="0"/>
              </a:defRPr>
            </a:lvl8pPr>
            <a:lvl9pPr marL="2454275" indent="-625475" algn="l" rtl="0" eaLnBrk="1" fontAlgn="base" hangingPunct="1">
              <a:spcBef>
                <a:spcPct val="0"/>
              </a:spcBef>
              <a:spcAft>
                <a:spcPct val="0"/>
              </a:spcAft>
              <a:defRPr sz="2600" b="1">
                <a:solidFill>
                  <a:schemeClr val="accent1"/>
                </a:solidFill>
                <a:latin typeface="Verdana" pitchFamily="34" charset="0"/>
              </a:defRPr>
            </a:lvl9pPr>
          </a:lstStyle>
          <a:p>
            <a:pPr marL="539750" indent="-539750">
              <a:spcBef>
                <a:spcPct val="50000"/>
              </a:spcBef>
              <a:buClr>
                <a:schemeClr val="accent3"/>
              </a:buClr>
              <a:buAutoNum type="arabicPeriod"/>
              <a:defRPr/>
            </a:pPr>
            <a:r>
              <a:rPr lang="fr-FR" kern="0" dirty="0" smtClean="0"/>
              <a:t>Contexte</a:t>
            </a:r>
          </a:p>
          <a:p>
            <a:pPr marL="530225" indent="0">
              <a:spcBef>
                <a:spcPct val="50000"/>
              </a:spcBef>
              <a:defRPr/>
            </a:pPr>
            <a:r>
              <a:rPr lang="fr-FR" kern="0" dirty="0" smtClean="0"/>
              <a:t>Phénomène de bascule</a:t>
            </a:r>
            <a:endParaRPr lang="fr-FR" kern="0" dirty="0"/>
          </a:p>
        </p:txBody>
      </p:sp>
      <p:sp>
        <p:nvSpPr>
          <p:cNvPr id="30" name="Rectangle 22"/>
          <p:cNvSpPr>
            <a:spLocks noChangeArrowheads="1"/>
          </p:cNvSpPr>
          <p:nvPr/>
        </p:nvSpPr>
        <p:spPr bwMode="auto">
          <a:xfrm>
            <a:off x="95250" y="2230438"/>
            <a:ext cx="5664200" cy="3154362"/>
          </a:xfrm>
          <a:prstGeom prst="rect">
            <a:avLst/>
          </a:prstGeom>
          <a:solidFill>
            <a:schemeClr val="bg2"/>
          </a:solidFill>
          <a:ln w="9525" algn="ctr">
            <a:solidFill>
              <a:schemeClr val="tx1"/>
            </a:solidFill>
            <a:round/>
            <a:headEnd/>
            <a:tailEnd/>
          </a:ln>
        </p:spPr>
        <p:txBody>
          <a:bodyPr/>
          <a:lstStyle>
            <a:lvl1pPr eaLnBrk="0" hangingPunct="0">
              <a:spcBef>
                <a:spcPct val="20000"/>
              </a:spcBef>
              <a:buClr>
                <a:schemeClr val="accent1"/>
              </a:buClr>
              <a:buSzPct val="80000"/>
              <a:buFont typeface="Wingdings" pitchFamily="2" charset="2"/>
              <a:buChar char="l"/>
              <a:defRPr sz="2200">
                <a:solidFill>
                  <a:schemeClr val="tx1"/>
                </a:solidFill>
                <a:latin typeface="Verdana" pitchFamily="34" charset="0"/>
              </a:defRPr>
            </a:lvl1pPr>
            <a:lvl2pPr marL="742950" indent="-285750" eaLnBrk="0" hangingPunct="0">
              <a:spcBef>
                <a:spcPct val="20000"/>
              </a:spcBef>
              <a:buClr>
                <a:schemeClr val="hlink"/>
              </a:buClr>
              <a:buFont typeface="Verdana" pitchFamily="34" charset="0"/>
              <a:buChar char="&gt;"/>
              <a:defRPr sz="2000">
                <a:solidFill>
                  <a:schemeClr val="tx1"/>
                </a:solidFill>
                <a:latin typeface="Verdana" pitchFamily="34" charset="0"/>
              </a:defRPr>
            </a:lvl2pPr>
            <a:lvl3pPr marL="1143000" indent="-228600" eaLnBrk="0" hangingPunct="0">
              <a:spcBef>
                <a:spcPct val="20000"/>
              </a:spcBef>
              <a:buClr>
                <a:schemeClr val="accent2"/>
              </a:buClr>
              <a:buSzPct val="90000"/>
              <a:buChar char="•"/>
              <a:defRPr>
                <a:solidFill>
                  <a:schemeClr val="tx1"/>
                </a:solidFill>
                <a:latin typeface="Verdana" pitchFamily="34" charset="0"/>
              </a:defRPr>
            </a:lvl3pPr>
            <a:lvl4pPr marL="1600200" indent="-228600" eaLnBrk="0" hangingPunct="0">
              <a:spcBef>
                <a:spcPct val="20000"/>
              </a:spcBef>
              <a:buClr>
                <a:schemeClr val="tx2"/>
              </a:buClr>
              <a:buSzPct val="80000"/>
              <a:buFont typeface="Courier New" pitchFamily="49" charset="0"/>
              <a:buChar char="o"/>
              <a:defRPr sz="1400">
                <a:solidFill>
                  <a:schemeClr val="tx1"/>
                </a:solidFill>
                <a:latin typeface="Verdana" pitchFamily="34" charset="0"/>
              </a:defRPr>
            </a:lvl4pPr>
            <a:lvl5pPr marL="2057400" indent="-228600" eaLnBrk="0" hangingPunct="0">
              <a:spcBef>
                <a:spcPct val="20000"/>
              </a:spcBef>
              <a:buClr>
                <a:schemeClr val="hlink"/>
              </a:buClr>
              <a:buFont typeface="Arial" charset="0"/>
              <a:buChar char="»"/>
              <a:defRPr sz="1200">
                <a:solidFill>
                  <a:schemeClr val="tx1"/>
                </a:solidFill>
                <a:latin typeface="Verdana" pitchFamily="34" charset="0"/>
              </a:defRPr>
            </a:lvl5pPr>
            <a:lvl6pPr marL="25146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6pPr>
            <a:lvl7pPr marL="29718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7pPr>
            <a:lvl8pPr marL="34290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8pPr>
            <a:lvl9pPr marL="38862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9pPr>
          </a:lstStyle>
          <a:p>
            <a:pPr algn="ctr" eaLnBrk="1" hangingPunct="1">
              <a:spcBef>
                <a:spcPct val="0"/>
              </a:spcBef>
              <a:buClrTx/>
              <a:buSzTx/>
              <a:buFontTx/>
              <a:buNone/>
            </a:pPr>
            <a:endParaRPr lang="fr-FR" altLang="fr-FR" sz="1800">
              <a:latin typeface="Arial" charset="0"/>
            </a:endParaRPr>
          </a:p>
        </p:txBody>
      </p:sp>
      <p:sp>
        <p:nvSpPr>
          <p:cNvPr id="31" name="Rectangle 5"/>
          <p:cNvSpPr>
            <a:spLocks noChangeArrowheads="1"/>
          </p:cNvSpPr>
          <p:nvPr/>
        </p:nvSpPr>
        <p:spPr bwMode="auto">
          <a:xfrm>
            <a:off x="3613150" y="5519738"/>
            <a:ext cx="2338388"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SzPct val="80000"/>
              <a:buFont typeface="Wingdings" pitchFamily="2" charset="2"/>
              <a:buChar char="l"/>
              <a:defRPr sz="2200">
                <a:solidFill>
                  <a:schemeClr val="tx1"/>
                </a:solidFill>
                <a:latin typeface="Verdana" pitchFamily="34" charset="0"/>
              </a:defRPr>
            </a:lvl1pPr>
            <a:lvl2pPr marL="742950" indent="-285750" eaLnBrk="0" hangingPunct="0">
              <a:spcBef>
                <a:spcPct val="20000"/>
              </a:spcBef>
              <a:buClr>
                <a:schemeClr val="hlink"/>
              </a:buClr>
              <a:buFont typeface="Verdana" pitchFamily="34" charset="0"/>
              <a:buChar char="&gt;"/>
              <a:defRPr sz="2000">
                <a:solidFill>
                  <a:schemeClr val="tx1"/>
                </a:solidFill>
                <a:latin typeface="Verdana" pitchFamily="34" charset="0"/>
              </a:defRPr>
            </a:lvl2pPr>
            <a:lvl3pPr marL="1143000" indent="-228600" eaLnBrk="0" hangingPunct="0">
              <a:spcBef>
                <a:spcPct val="20000"/>
              </a:spcBef>
              <a:buClr>
                <a:schemeClr val="accent2"/>
              </a:buClr>
              <a:buSzPct val="90000"/>
              <a:buChar char="•"/>
              <a:defRPr>
                <a:solidFill>
                  <a:schemeClr val="tx1"/>
                </a:solidFill>
                <a:latin typeface="Verdana" pitchFamily="34" charset="0"/>
              </a:defRPr>
            </a:lvl3pPr>
            <a:lvl4pPr marL="1600200" indent="-228600" eaLnBrk="0" hangingPunct="0">
              <a:spcBef>
                <a:spcPct val="20000"/>
              </a:spcBef>
              <a:buClr>
                <a:schemeClr val="tx2"/>
              </a:buClr>
              <a:buSzPct val="80000"/>
              <a:buFont typeface="Courier New" pitchFamily="49" charset="0"/>
              <a:buChar char="o"/>
              <a:defRPr sz="1400">
                <a:solidFill>
                  <a:schemeClr val="tx1"/>
                </a:solidFill>
                <a:latin typeface="Verdana" pitchFamily="34" charset="0"/>
              </a:defRPr>
            </a:lvl4pPr>
            <a:lvl5pPr marL="2057400" indent="-228600" eaLnBrk="0" hangingPunct="0">
              <a:spcBef>
                <a:spcPct val="20000"/>
              </a:spcBef>
              <a:buClr>
                <a:schemeClr val="hlink"/>
              </a:buClr>
              <a:buFont typeface="Arial" charset="0"/>
              <a:buChar char="»"/>
              <a:defRPr sz="1200">
                <a:solidFill>
                  <a:schemeClr val="tx1"/>
                </a:solidFill>
                <a:latin typeface="Verdana" pitchFamily="34" charset="0"/>
              </a:defRPr>
            </a:lvl5pPr>
            <a:lvl6pPr marL="25146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6pPr>
            <a:lvl7pPr marL="29718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7pPr>
            <a:lvl8pPr marL="34290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8pPr>
            <a:lvl9pPr marL="38862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9pPr>
          </a:lstStyle>
          <a:p>
            <a:pPr eaLnBrk="1" hangingPunct="1">
              <a:spcBef>
                <a:spcPct val="0"/>
              </a:spcBef>
              <a:buClrTx/>
              <a:buSzTx/>
              <a:buFontTx/>
              <a:buNone/>
            </a:pPr>
            <a:r>
              <a:rPr lang="fr-FR" altLang="fr-FR" sz="1200" b="1" dirty="0">
                <a:latin typeface="Arial" charset="0"/>
              </a:rPr>
              <a:t>S&amp;P abaisse la note de Total, BP et </a:t>
            </a:r>
            <a:r>
              <a:rPr lang="fr-FR" altLang="fr-FR" sz="1200" b="1" dirty="0" err="1">
                <a:latin typeface="Arial" charset="0"/>
              </a:rPr>
              <a:t>Statoil</a:t>
            </a:r>
            <a:r>
              <a:rPr lang="fr-FR" altLang="fr-FR" sz="1200" b="1" dirty="0">
                <a:latin typeface="Arial" charset="0"/>
              </a:rPr>
              <a:t> en raison de la baisse des prix du pétrole  </a:t>
            </a:r>
            <a:r>
              <a:rPr lang="fr-FR" altLang="fr-FR" sz="1200" dirty="0">
                <a:latin typeface="Arial" charset="0"/>
              </a:rPr>
              <a:t>AFP , publié le 22/02/2016</a:t>
            </a:r>
          </a:p>
        </p:txBody>
      </p:sp>
      <p:pic>
        <p:nvPicPr>
          <p:cNvPr id="3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2879725"/>
            <a:ext cx="5468937" cy="248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6"/>
          <p:cNvSpPr>
            <a:spLocks noChangeArrowheads="1"/>
          </p:cNvSpPr>
          <p:nvPr/>
        </p:nvSpPr>
        <p:spPr bwMode="auto">
          <a:xfrm>
            <a:off x="396875" y="2230438"/>
            <a:ext cx="52641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l"/>
              <a:defRPr sz="2200">
                <a:solidFill>
                  <a:schemeClr val="tx1"/>
                </a:solidFill>
                <a:latin typeface="Verdana" pitchFamily="34" charset="0"/>
              </a:defRPr>
            </a:lvl1pPr>
            <a:lvl2pPr marL="742950" indent="-285750" eaLnBrk="0" hangingPunct="0">
              <a:spcBef>
                <a:spcPct val="20000"/>
              </a:spcBef>
              <a:buClr>
                <a:schemeClr val="hlink"/>
              </a:buClr>
              <a:buFont typeface="Verdana" pitchFamily="34" charset="0"/>
              <a:buChar char="&gt;"/>
              <a:defRPr sz="2000">
                <a:solidFill>
                  <a:schemeClr val="tx1"/>
                </a:solidFill>
                <a:latin typeface="Verdana" pitchFamily="34" charset="0"/>
              </a:defRPr>
            </a:lvl2pPr>
            <a:lvl3pPr marL="1143000" indent="-228600" eaLnBrk="0" hangingPunct="0">
              <a:spcBef>
                <a:spcPct val="20000"/>
              </a:spcBef>
              <a:buClr>
                <a:schemeClr val="accent2"/>
              </a:buClr>
              <a:buSzPct val="90000"/>
              <a:buChar char="•"/>
              <a:defRPr>
                <a:solidFill>
                  <a:schemeClr val="tx1"/>
                </a:solidFill>
                <a:latin typeface="Verdana" pitchFamily="34" charset="0"/>
              </a:defRPr>
            </a:lvl3pPr>
            <a:lvl4pPr marL="1600200" indent="-228600" eaLnBrk="0" hangingPunct="0">
              <a:spcBef>
                <a:spcPct val="20000"/>
              </a:spcBef>
              <a:buClr>
                <a:schemeClr val="tx2"/>
              </a:buClr>
              <a:buSzPct val="80000"/>
              <a:buFont typeface="Courier New" pitchFamily="49" charset="0"/>
              <a:buChar char="o"/>
              <a:defRPr sz="1400">
                <a:solidFill>
                  <a:schemeClr val="tx1"/>
                </a:solidFill>
                <a:latin typeface="Verdana" pitchFamily="34" charset="0"/>
              </a:defRPr>
            </a:lvl4pPr>
            <a:lvl5pPr marL="2057400" indent="-228600" eaLnBrk="0" hangingPunct="0">
              <a:spcBef>
                <a:spcPct val="20000"/>
              </a:spcBef>
              <a:buClr>
                <a:schemeClr val="hlink"/>
              </a:buClr>
              <a:buFont typeface="Arial" charset="0"/>
              <a:buChar char="»"/>
              <a:defRPr sz="1200">
                <a:solidFill>
                  <a:schemeClr val="tx1"/>
                </a:solidFill>
                <a:latin typeface="Verdana" pitchFamily="34" charset="0"/>
              </a:defRPr>
            </a:lvl5pPr>
            <a:lvl6pPr marL="25146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6pPr>
            <a:lvl7pPr marL="29718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7pPr>
            <a:lvl8pPr marL="34290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8pPr>
            <a:lvl9pPr marL="38862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9pPr>
          </a:lstStyle>
          <a:p>
            <a:pPr eaLnBrk="1" hangingPunct="1">
              <a:spcBef>
                <a:spcPct val="0"/>
              </a:spcBef>
              <a:buClrTx/>
              <a:buSzTx/>
              <a:buFontTx/>
              <a:buNone/>
            </a:pPr>
            <a:r>
              <a:rPr lang="fr-FR" altLang="fr-FR" sz="1400" b="1">
                <a:latin typeface="Arial" charset="0"/>
              </a:rPr>
              <a:t>Total, Statoil Leading Big Oil Renewable Energy Shift</a:t>
            </a:r>
          </a:p>
          <a:p>
            <a:pPr eaLnBrk="1" hangingPunct="1">
              <a:spcBef>
                <a:spcPct val="0"/>
              </a:spcBef>
              <a:buClrTx/>
              <a:buSzTx/>
              <a:buFontTx/>
              <a:buNone/>
            </a:pPr>
            <a:r>
              <a:rPr lang="fr-FR" altLang="fr-FR" sz="1100">
                <a:latin typeface="Arial" charset="0"/>
              </a:rPr>
              <a:t>Alternative energy may offer carbon hedge on faltering oil profits</a:t>
            </a:r>
          </a:p>
        </p:txBody>
      </p:sp>
      <p:grpSp>
        <p:nvGrpSpPr>
          <p:cNvPr id="34" name="Groupe 20"/>
          <p:cNvGrpSpPr>
            <a:grpSpLocks/>
          </p:cNvGrpSpPr>
          <p:nvPr/>
        </p:nvGrpSpPr>
        <p:grpSpPr bwMode="auto">
          <a:xfrm>
            <a:off x="6151563" y="2136775"/>
            <a:ext cx="2992437" cy="4159250"/>
            <a:chOff x="380133" y="2252697"/>
            <a:chExt cx="2992401" cy="4158736"/>
          </a:xfrm>
        </p:grpSpPr>
        <p:pic>
          <p:nvPicPr>
            <p:cNvPr id="35" name="Picture 4"/>
            <p:cNvPicPr>
              <a:picLocks noChangeAspect="1" noChangeArrowheads="1"/>
            </p:cNvPicPr>
            <p:nvPr/>
          </p:nvPicPr>
          <p:blipFill>
            <a:blip r:embed="rId3">
              <a:extLst>
                <a:ext uri="{28A0092B-C50C-407E-A947-70E740481C1C}">
                  <a14:useLocalDpi xmlns:a14="http://schemas.microsoft.com/office/drawing/2010/main" val="0"/>
                </a:ext>
              </a:extLst>
            </a:blip>
            <a:srcRect t="2" b="19072"/>
            <a:stretch>
              <a:fillRect/>
            </a:stretch>
          </p:blipFill>
          <p:spPr bwMode="auto">
            <a:xfrm>
              <a:off x="447119" y="6022182"/>
              <a:ext cx="2622364" cy="389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7"/>
            <p:cNvSpPr>
              <a:spLocks noChangeArrowheads="1"/>
            </p:cNvSpPr>
            <p:nvPr/>
          </p:nvSpPr>
          <p:spPr bwMode="auto">
            <a:xfrm>
              <a:off x="380133" y="2252697"/>
              <a:ext cx="2843990" cy="3847930"/>
            </a:xfrm>
            <a:prstGeom prst="rect">
              <a:avLst/>
            </a:prstGeom>
            <a:solidFill>
              <a:schemeClr val="bg2"/>
            </a:solidFill>
            <a:ln w="9525" algn="ctr">
              <a:solidFill>
                <a:schemeClr val="tx1"/>
              </a:solidFill>
              <a:round/>
              <a:headEnd/>
              <a:tailEnd/>
            </a:ln>
          </p:spPr>
          <p:txBody>
            <a:bodyPr/>
            <a:lstStyle>
              <a:lvl1pPr eaLnBrk="0" hangingPunct="0">
                <a:spcBef>
                  <a:spcPct val="20000"/>
                </a:spcBef>
                <a:buClr>
                  <a:schemeClr val="accent1"/>
                </a:buClr>
                <a:buSzPct val="80000"/>
                <a:buFont typeface="Wingdings" pitchFamily="2" charset="2"/>
                <a:buChar char="l"/>
                <a:defRPr sz="2200">
                  <a:solidFill>
                    <a:schemeClr val="tx1"/>
                  </a:solidFill>
                  <a:latin typeface="Verdana" pitchFamily="34" charset="0"/>
                </a:defRPr>
              </a:lvl1pPr>
              <a:lvl2pPr marL="742950" indent="-285750" eaLnBrk="0" hangingPunct="0">
                <a:spcBef>
                  <a:spcPct val="20000"/>
                </a:spcBef>
                <a:buClr>
                  <a:schemeClr val="hlink"/>
                </a:buClr>
                <a:buFont typeface="Verdana" pitchFamily="34" charset="0"/>
                <a:buChar char="&gt;"/>
                <a:defRPr sz="2000">
                  <a:solidFill>
                    <a:schemeClr val="tx1"/>
                  </a:solidFill>
                  <a:latin typeface="Verdana" pitchFamily="34" charset="0"/>
                </a:defRPr>
              </a:lvl2pPr>
              <a:lvl3pPr marL="1143000" indent="-228600" eaLnBrk="0" hangingPunct="0">
                <a:spcBef>
                  <a:spcPct val="20000"/>
                </a:spcBef>
                <a:buClr>
                  <a:schemeClr val="accent2"/>
                </a:buClr>
                <a:buSzPct val="90000"/>
                <a:buChar char="•"/>
                <a:defRPr>
                  <a:solidFill>
                    <a:schemeClr val="tx1"/>
                  </a:solidFill>
                  <a:latin typeface="Verdana" pitchFamily="34" charset="0"/>
                </a:defRPr>
              </a:lvl3pPr>
              <a:lvl4pPr marL="1600200" indent="-228600" eaLnBrk="0" hangingPunct="0">
                <a:spcBef>
                  <a:spcPct val="20000"/>
                </a:spcBef>
                <a:buClr>
                  <a:schemeClr val="tx2"/>
                </a:buClr>
                <a:buSzPct val="80000"/>
                <a:buFont typeface="Courier New" pitchFamily="49" charset="0"/>
                <a:buChar char="o"/>
                <a:defRPr sz="1400">
                  <a:solidFill>
                    <a:schemeClr val="tx1"/>
                  </a:solidFill>
                  <a:latin typeface="Verdana" pitchFamily="34" charset="0"/>
                </a:defRPr>
              </a:lvl4pPr>
              <a:lvl5pPr marL="2057400" indent="-228600" eaLnBrk="0" hangingPunct="0">
                <a:spcBef>
                  <a:spcPct val="20000"/>
                </a:spcBef>
                <a:buClr>
                  <a:schemeClr val="hlink"/>
                </a:buClr>
                <a:buFont typeface="Arial" charset="0"/>
                <a:buChar char="»"/>
                <a:defRPr sz="1200">
                  <a:solidFill>
                    <a:schemeClr val="tx1"/>
                  </a:solidFill>
                  <a:latin typeface="Verdana" pitchFamily="34" charset="0"/>
                </a:defRPr>
              </a:lvl5pPr>
              <a:lvl6pPr marL="25146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6pPr>
              <a:lvl7pPr marL="29718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7pPr>
              <a:lvl8pPr marL="34290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8pPr>
              <a:lvl9pPr marL="38862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9pPr>
            </a:lstStyle>
            <a:p>
              <a:pPr algn="ctr" eaLnBrk="1" hangingPunct="1">
                <a:spcBef>
                  <a:spcPct val="0"/>
                </a:spcBef>
                <a:buClrTx/>
                <a:buSzTx/>
                <a:buFontTx/>
                <a:buNone/>
              </a:pPr>
              <a:endParaRPr lang="fr-FR" altLang="fr-FR" sz="1800">
                <a:latin typeface="Arial" charset="0"/>
              </a:endParaRPr>
            </a:p>
          </p:txBody>
        </p:sp>
        <p:pic>
          <p:nvPicPr>
            <p:cNvPr id="3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060" y="4357051"/>
              <a:ext cx="1523096" cy="127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ZoneTexte 4"/>
            <p:cNvSpPr txBox="1">
              <a:spLocks noChangeArrowheads="1"/>
            </p:cNvSpPr>
            <p:nvPr/>
          </p:nvSpPr>
          <p:spPr bwMode="auto">
            <a:xfrm>
              <a:off x="408855" y="2293640"/>
              <a:ext cx="2815268"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l"/>
                <a:defRPr sz="2200">
                  <a:solidFill>
                    <a:schemeClr val="tx1"/>
                  </a:solidFill>
                  <a:latin typeface="Verdana" pitchFamily="34" charset="0"/>
                </a:defRPr>
              </a:lvl1pPr>
              <a:lvl2pPr marL="742950" indent="-285750" eaLnBrk="0" hangingPunct="0">
                <a:spcBef>
                  <a:spcPct val="20000"/>
                </a:spcBef>
                <a:buClr>
                  <a:schemeClr val="hlink"/>
                </a:buClr>
                <a:buFont typeface="Verdana" pitchFamily="34" charset="0"/>
                <a:buChar char="&gt;"/>
                <a:defRPr sz="2000">
                  <a:solidFill>
                    <a:schemeClr val="tx1"/>
                  </a:solidFill>
                  <a:latin typeface="Verdana" pitchFamily="34" charset="0"/>
                </a:defRPr>
              </a:lvl2pPr>
              <a:lvl3pPr marL="1143000" indent="-228600" eaLnBrk="0" hangingPunct="0">
                <a:spcBef>
                  <a:spcPct val="20000"/>
                </a:spcBef>
                <a:buClr>
                  <a:schemeClr val="accent2"/>
                </a:buClr>
                <a:buSzPct val="90000"/>
                <a:buChar char="•"/>
                <a:defRPr>
                  <a:solidFill>
                    <a:schemeClr val="tx1"/>
                  </a:solidFill>
                  <a:latin typeface="Verdana" pitchFamily="34" charset="0"/>
                </a:defRPr>
              </a:lvl3pPr>
              <a:lvl4pPr marL="1600200" indent="-228600" eaLnBrk="0" hangingPunct="0">
                <a:spcBef>
                  <a:spcPct val="20000"/>
                </a:spcBef>
                <a:buClr>
                  <a:schemeClr val="tx2"/>
                </a:buClr>
                <a:buSzPct val="80000"/>
                <a:buFont typeface="Courier New" pitchFamily="49" charset="0"/>
                <a:buChar char="o"/>
                <a:defRPr sz="1400">
                  <a:solidFill>
                    <a:schemeClr val="tx1"/>
                  </a:solidFill>
                  <a:latin typeface="Verdana" pitchFamily="34" charset="0"/>
                </a:defRPr>
              </a:lvl4pPr>
              <a:lvl5pPr marL="2057400" indent="-228600" eaLnBrk="0" hangingPunct="0">
                <a:spcBef>
                  <a:spcPct val="20000"/>
                </a:spcBef>
                <a:buClr>
                  <a:schemeClr val="hlink"/>
                </a:buClr>
                <a:buFont typeface="Arial" charset="0"/>
                <a:buChar char="»"/>
                <a:defRPr sz="1200">
                  <a:solidFill>
                    <a:schemeClr val="tx1"/>
                  </a:solidFill>
                  <a:latin typeface="Verdana" pitchFamily="34" charset="0"/>
                </a:defRPr>
              </a:lvl5pPr>
              <a:lvl6pPr marL="25146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6pPr>
              <a:lvl7pPr marL="29718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7pPr>
              <a:lvl8pPr marL="34290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8pPr>
              <a:lvl9pPr marL="38862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9pPr>
            </a:lstStyle>
            <a:p>
              <a:pPr eaLnBrk="1" hangingPunct="1">
                <a:spcBef>
                  <a:spcPct val="0"/>
                </a:spcBef>
                <a:buClrTx/>
                <a:buSzTx/>
                <a:buFontTx/>
                <a:buNone/>
              </a:pPr>
              <a:r>
                <a:rPr lang="fr-FR" altLang="fr-FR" sz="1200">
                  <a:latin typeface="Arial" charset="0"/>
                </a:rPr>
                <a:t>Global capex spending trends and estimates, Oil public companies ($ billions)</a:t>
              </a:r>
            </a:p>
          </p:txBody>
        </p:sp>
        <p:pic>
          <p:nvPicPr>
            <p:cNvPr id="3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98" y="2949317"/>
              <a:ext cx="2042483" cy="256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298" y="5500551"/>
              <a:ext cx="2790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766" y="5795826"/>
              <a:ext cx="21145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ZoneTexte 17"/>
            <p:cNvSpPr txBox="1">
              <a:spLocks noChangeArrowheads="1"/>
            </p:cNvSpPr>
            <p:nvPr/>
          </p:nvSpPr>
          <p:spPr bwMode="auto">
            <a:xfrm>
              <a:off x="2371612" y="3932766"/>
              <a:ext cx="100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l"/>
                <a:defRPr sz="2200">
                  <a:solidFill>
                    <a:schemeClr val="tx1"/>
                  </a:solidFill>
                  <a:latin typeface="Verdana" pitchFamily="34" charset="0"/>
                </a:defRPr>
              </a:lvl1pPr>
              <a:lvl2pPr marL="742950" indent="-285750" eaLnBrk="0" hangingPunct="0">
                <a:spcBef>
                  <a:spcPct val="20000"/>
                </a:spcBef>
                <a:buClr>
                  <a:schemeClr val="hlink"/>
                </a:buClr>
                <a:buFont typeface="Verdana" pitchFamily="34" charset="0"/>
                <a:buChar char="&gt;"/>
                <a:defRPr sz="2000">
                  <a:solidFill>
                    <a:schemeClr val="tx1"/>
                  </a:solidFill>
                  <a:latin typeface="Verdana" pitchFamily="34" charset="0"/>
                </a:defRPr>
              </a:lvl2pPr>
              <a:lvl3pPr marL="1143000" indent="-228600" eaLnBrk="0" hangingPunct="0">
                <a:spcBef>
                  <a:spcPct val="20000"/>
                </a:spcBef>
                <a:buClr>
                  <a:schemeClr val="accent2"/>
                </a:buClr>
                <a:buSzPct val="90000"/>
                <a:buChar char="•"/>
                <a:defRPr>
                  <a:solidFill>
                    <a:schemeClr val="tx1"/>
                  </a:solidFill>
                  <a:latin typeface="Verdana" pitchFamily="34" charset="0"/>
                </a:defRPr>
              </a:lvl3pPr>
              <a:lvl4pPr marL="1600200" indent="-228600" eaLnBrk="0" hangingPunct="0">
                <a:spcBef>
                  <a:spcPct val="20000"/>
                </a:spcBef>
                <a:buClr>
                  <a:schemeClr val="tx2"/>
                </a:buClr>
                <a:buSzPct val="80000"/>
                <a:buFont typeface="Courier New" pitchFamily="49" charset="0"/>
                <a:buChar char="o"/>
                <a:defRPr sz="1400">
                  <a:solidFill>
                    <a:schemeClr val="tx1"/>
                  </a:solidFill>
                  <a:latin typeface="Verdana" pitchFamily="34" charset="0"/>
                </a:defRPr>
              </a:lvl4pPr>
              <a:lvl5pPr marL="2057400" indent="-228600" eaLnBrk="0" hangingPunct="0">
                <a:spcBef>
                  <a:spcPct val="20000"/>
                </a:spcBef>
                <a:buClr>
                  <a:schemeClr val="hlink"/>
                </a:buClr>
                <a:buFont typeface="Arial" charset="0"/>
                <a:buChar char="»"/>
                <a:defRPr sz="1200">
                  <a:solidFill>
                    <a:schemeClr val="tx1"/>
                  </a:solidFill>
                  <a:latin typeface="Verdana" pitchFamily="34" charset="0"/>
                </a:defRPr>
              </a:lvl5pPr>
              <a:lvl6pPr marL="25146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6pPr>
              <a:lvl7pPr marL="29718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7pPr>
              <a:lvl8pPr marL="34290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8pPr>
              <a:lvl9pPr marL="38862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9pPr>
            </a:lstStyle>
            <a:p>
              <a:pPr eaLnBrk="1" hangingPunct="1">
                <a:spcBef>
                  <a:spcPct val="0"/>
                </a:spcBef>
                <a:buClrTx/>
                <a:buSzTx/>
                <a:buFontTx/>
                <a:buNone/>
              </a:pPr>
              <a:r>
                <a:rPr lang="fr-FR" altLang="fr-FR" sz="1200">
                  <a:latin typeface="Arial" charset="0"/>
                </a:rPr>
                <a:t>Source AIE</a:t>
              </a:r>
            </a:p>
          </p:txBody>
        </p:sp>
        <p:cxnSp>
          <p:nvCxnSpPr>
            <p:cNvPr id="43" name="Connecteur droit 9"/>
            <p:cNvCxnSpPr>
              <a:cxnSpLocks noChangeShapeType="1"/>
            </p:cNvCxnSpPr>
            <p:nvPr/>
          </p:nvCxnSpPr>
          <p:spPr bwMode="auto">
            <a:xfrm>
              <a:off x="2475781" y="4167233"/>
              <a:ext cx="74037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Connecteur droit avec flèche 11"/>
            <p:cNvCxnSpPr>
              <a:cxnSpLocks noChangeShapeType="1"/>
            </p:cNvCxnSpPr>
            <p:nvPr/>
          </p:nvCxnSpPr>
          <p:spPr bwMode="auto">
            <a:xfrm>
              <a:off x="2821583" y="4170495"/>
              <a:ext cx="0" cy="1995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ZoneTexte 21"/>
          <p:cNvSpPr txBox="1">
            <a:spLocks noChangeArrowheads="1"/>
          </p:cNvSpPr>
          <p:nvPr/>
        </p:nvSpPr>
        <p:spPr bwMode="auto">
          <a:xfrm>
            <a:off x="396875" y="1222375"/>
            <a:ext cx="8599488"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SzPct val="80000"/>
              <a:buFont typeface="Wingdings" pitchFamily="2" charset="2"/>
              <a:buChar char="l"/>
              <a:defRPr sz="2200">
                <a:solidFill>
                  <a:schemeClr val="tx1"/>
                </a:solidFill>
                <a:latin typeface="Verdana" pitchFamily="34" charset="0"/>
              </a:defRPr>
            </a:lvl1pPr>
            <a:lvl2pPr marL="742950" indent="-285750" eaLnBrk="0" hangingPunct="0">
              <a:spcBef>
                <a:spcPct val="20000"/>
              </a:spcBef>
              <a:buClr>
                <a:schemeClr val="hlink"/>
              </a:buClr>
              <a:buFont typeface="Verdana" pitchFamily="34" charset="0"/>
              <a:buChar char="&gt;"/>
              <a:defRPr sz="2000">
                <a:solidFill>
                  <a:schemeClr val="tx1"/>
                </a:solidFill>
                <a:latin typeface="Verdana" pitchFamily="34" charset="0"/>
              </a:defRPr>
            </a:lvl2pPr>
            <a:lvl3pPr marL="1143000" indent="-228600" eaLnBrk="0" hangingPunct="0">
              <a:spcBef>
                <a:spcPct val="20000"/>
              </a:spcBef>
              <a:buClr>
                <a:schemeClr val="accent2"/>
              </a:buClr>
              <a:buSzPct val="90000"/>
              <a:buChar char="•"/>
              <a:defRPr>
                <a:solidFill>
                  <a:schemeClr val="tx1"/>
                </a:solidFill>
                <a:latin typeface="Verdana" pitchFamily="34" charset="0"/>
              </a:defRPr>
            </a:lvl3pPr>
            <a:lvl4pPr marL="1600200" indent="-228600" eaLnBrk="0" hangingPunct="0">
              <a:spcBef>
                <a:spcPct val="20000"/>
              </a:spcBef>
              <a:buClr>
                <a:schemeClr val="tx2"/>
              </a:buClr>
              <a:buSzPct val="80000"/>
              <a:buFont typeface="Courier New" pitchFamily="49" charset="0"/>
              <a:buChar char="o"/>
              <a:defRPr sz="1400">
                <a:solidFill>
                  <a:schemeClr val="tx1"/>
                </a:solidFill>
                <a:latin typeface="Verdana" pitchFamily="34" charset="0"/>
              </a:defRPr>
            </a:lvl4pPr>
            <a:lvl5pPr marL="2057400" indent="-228600" eaLnBrk="0" hangingPunct="0">
              <a:spcBef>
                <a:spcPct val="20000"/>
              </a:spcBef>
              <a:buClr>
                <a:schemeClr val="hlink"/>
              </a:buClr>
              <a:buFont typeface="Arial" charset="0"/>
              <a:buChar char="»"/>
              <a:defRPr sz="1200">
                <a:solidFill>
                  <a:schemeClr val="tx1"/>
                </a:solidFill>
                <a:latin typeface="Verdana" pitchFamily="34" charset="0"/>
              </a:defRPr>
            </a:lvl5pPr>
            <a:lvl6pPr marL="25146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6pPr>
            <a:lvl7pPr marL="29718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7pPr>
            <a:lvl8pPr marL="34290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8pPr>
            <a:lvl9pPr marL="3886200" indent="-228600" eaLnBrk="0" fontAlgn="base" hangingPunct="0">
              <a:spcBef>
                <a:spcPct val="20000"/>
              </a:spcBef>
              <a:spcAft>
                <a:spcPct val="0"/>
              </a:spcAft>
              <a:buClr>
                <a:schemeClr val="hlink"/>
              </a:buClr>
              <a:buFont typeface="Arial" charset="0"/>
              <a:buChar char="»"/>
              <a:defRPr sz="1200">
                <a:solidFill>
                  <a:schemeClr val="tx1"/>
                </a:solidFill>
                <a:latin typeface="Verdana" pitchFamily="34" charset="0"/>
              </a:defRPr>
            </a:lvl9pPr>
          </a:lstStyle>
          <a:p>
            <a:pPr eaLnBrk="1" hangingPunct="1">
              <a:spcBef>
                <a:spcPct val="0"/>
              </a:spcBef>
              <a:buClrTx/>
              <a:buSzTx/>
              <a:buFontTx/>
              <a:buNone/>
            </a:pPr>
            <a:r>
              <a:rPr lang="fr-FR" altLang="fr-FR" sz="1400" b="1">
                <a:latin typeface="Arial" charset="0"/>
              </a:rPr>
              <a:t>Depuis 2009, la chute du ROCE de la branche E&amp;P des pétrolières européennes les obligent à s’orienter vers la filière ENR pour conserver leur modèle économique. La baisse du prix du pétrole en 2015 accélère la baisse du ROCE donc la baisse des investissement et la conversion au solaire </a:t>
            </a:r>
          </a:p>
        </p:txBody>
      </p:sp>
      <p:cxnSp>
        <p:nvCxnSpPr>
          <p:cNvPr id="46" name="Connecteur droit avec flèche 24"/>
          <p:cNvCxnSpPr>
            <a:cxnSpLocks noChangeShapeType="1"/>
          </p:cNvCxnSpPr>
          <p:nvPr/>
        </p:nvCxnSpPr>
        <p:spPr bwMode="auto">
          <a:xfrm flipH="1" flipV="1">
            <a:off x="5391150" y="4254500"/>
            <a:ext cx="53975" cy="1265238"/>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68530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5470" y="1152525"/>
            <a:ext cx="8878530" cy="1732564"/>
          </a:xfrm>
        </p:spPr>
        <p:txBody>
          <a:bodyPr/>
          <a:lstStyle/>
          <a:p>
            <a:pPr marL="0" indent="0">
              <a:buNone/>
            </a:pPr>
            <a:r>
              <a:rPr lang="fr-FR" sz="1400" dirty="0" smtClean="0"/>
              <a:t>Méthode MRV : principe </a:t>
            </a:r>
            <a:endParaRPr lang="fr-FR" sz="1400" dirty="0" smtClean="0"/>
          </a:p>
          <a:p>
            <a:r>
              <a:rPr lang="fr-FR" sz="1400" b="0" dirty="0" smtClean="0"/>
              <a:t>Développer une coopération bilatérale (BOCM)</a:t>
            </a:r>
          </a:p>
          <a:p>
            <a:r>
              <a:rPr lang="fr-FR" sz="1400" b="0" dirty="0" smtClean="0"/>
              <a:t>Placer la méthode d’évaluation  en contribution à l’UNFCC (contribution des Etats) : cela permet de placer le CO2 mesuré directement dans les négociations étatiques ( de gré à gré)</a:t>
            </a:r>
          </a:p>
          <a:p>
            <a:r>
              <a:rPr lang="fr-FR" sz="1400" b="0" dirty="0" smtClean="0"/>
              <a:t>Facilite la diffusion des technologies bas-carbone en augmentant la capacité de les utiliser</a:t>
            </a:r>
            <a:endParaRPr lang="fr-FR" sz="1400" b="0" dirty="0"/>
          </a:p>
        </p:txBody>
      </p:sp>
      <p:sp>
        <p:nvSpPr>
          <p:cNvPr id="4" name="Rectangle 2"/>
          <p:cNvSpPr txBox="1">
            <a:spLocks noChangeArrowheads="1"/>
          </p:cNvSpPr>
          <p:nvPr/>
        </p:nvSpPr>
        <p:spPr bwMode="auto">
          <a:xfrm>
            <a:off x="18355" y="0"/>
            <a:ext cx="8958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452438" indent="-452438" algn="l" rtl="0" eaLnBrk="1" fontAlgn="base" hangingPunct="1">
              <a:spcBef>
                <a:spcPct val="0"/>
              </a:spcBef>
              <a:spcAft>
                <a:spcPct val="0"/>
              </a:spcAft>
              <a:defRPr sz="2000" b="1">
                <a:solidFill>
                  <a:schemeClr val="accent1"/>
                </a:solidFill>
                <a:latin typeface="+mj-lt"/>
                <a:ea typeface="+mj-ea"/>
                <a:cs typeface="+mj-cs"/>
              </a:defRPr>
            </a:lvl1pPr>
            <a:lvl2pPr marL="452438" indent="-452438" algn="l" rtl="0" eaLnBrk="1" fontAlgn="base" hangingPunct="1">
              <a:spcBef>
                <a:spcPct val="0"/>
              </a:spcBef>
              <a:spcAft>
                <a:spcPct val="0"/>
              </a:spcAft>
              <a:defRPr sz="2000" b="1">
                <a:solidFill>
                  <a:schemeClr val="accent1"/>
                </a:solidFill>
                <a:latin typeface="Verdana" pitchFamily="34" charset="0"/>
              </a:defRPr>
            </a:lvl2pPr>
            <a:lvl3pPr marL="452438" indent="-452438" algn="l" rtl="0" eaLnBrk="1" fontAlgn="base" hangingPunct="1">
              <a:spcBef>
                <a:spcPct val="0"/>
              </a:spcBef>
              <a:spcAft>
                <a:spcPct val="0"/>
              </a:spcAft>
              <a:defRPr sz="2000" b="1">
                <a:solidFill>
                  <a:schemeClr val="accent1"/>
                </a:solidFill>
                <a:latin typeface="Verdana" pitchFamily="34" charset="0"/>
              </a:defRPr>
            </a:lvl3pPr>
            <a:lvl4pPr marL="452438" indent="-452438" algn="l" rtl="0" eaLnBrk="1" fontAlgn="base" hangingPunct="1">
              <a:spcBef>
                <a:spcPct val="0"/>
              </a:spcBef>
              <a:spcAft>
                <a:spcPct val="0"/>
              </a:spcAft>
              <a:defRPr sz="2000" b="1">
                <a:solidFill>
                  <a:schemeClr val="accent1"/>
                </a:solidFill>
                <a:latin typeface="Verdana" pitchFamily="34" charset="0"/>
              </a:defRPr>
            </a:lvl4pPr>
            <a:lvl5pPr marL="452438" indent="-452438" algn="l" rtl="0" eaLnBrk="1" fontAlgn="base" hangingPunct="1">
              <a:spcBef>
                <a:spcPct val="0"/>
              </a:spcBef>
              <a:spcAft>
                <a:spcPct val="0"/>
              </a:spcAft>
              <a:defRPr sz="2000" b="1">
                <a:solidFill>
                  <a:schemeClr val="accent1"/>
                </a:solidFill>
                <a:latin typeface="Verdana" pitchFamily="34" charset="0"/>
              </a:defRPr>
            </a:lvl5pPr>
            <a:lvl6pPr marL="1082675" indent="-625475" algn="l" rtl="0" eaLnBrk="1" fontAlgn="base" hangingPunct="1">
              <a:spcBef>
                <a:spcPct val="0"/>
              </a:spcBef>
              <a:spcAft>
                <a:spcPct val="0"/>
              </a:spcAft>
              <a:defRPr sz="2600" b="1">
                <a:solidFill>
                  <a:schemeClr val="accent1"/>
                </a:solidFill>
                <a:latin typeface="Verdana" pitchFamily="34" charset="0"/>
              </a:defRPr>
            </a:lvl6pPr>
            <a:lvl7pPr marL="1539875" indent="-625475" algn="l" rtl="0" eaLnBrk="1" fontAlgn="base" hangingPunct="1">
              <a:spcBef>
                <a:spcPct val="0"/>
              </a:spcBef>
              <a:spcAft>
                <a:spcPct val="0"/>
              </a:spcAft>
              <a:defRPr sz="2600" b="1">
                <a:solidFill>
                  <a:schemeClr val="accent1"/>
                </a:solidFill>
                <a:latin typeface="Verdana" pitchFamily="34" charset="0"/>
              </a:defRPr>
            </a:lvl7pPr>
            <a:lvl8pPr marL="1997075" indent="-625475" algn="l" rtl="0" eaLnBrk="1" fontAlgn="base" hangingPunct="1">
              <a:spcBef>
                <a:spcPct val="0"/>
              </a:spcBef>
              <a:spcAft>
                <a:spcPct val="0"/>
              </a:spcAft>
              <a:defRPr sz="2600" b="1">
                <a:solidFill>
                  <a:schemeClr val="accent1"/>
                </a:solidFill>
                <a:latin typeface="Verdana" pitchFamily="34" charset="0"/>
              </a:defRPr>
            </a:lvl8pPr>
            <a:lvl9pPr marL="2454275" indent="-625475" algn="l" rtl="0" eaLnBrk="1" fontAlgn="base" hangingPunct="1">
              <a:spcBef>
                <a:spcPct val="0"/>
              </a:spcBef>
              <a:spcAft>
                <a:spcPct val="0"/>
              </a:spcAft>
              <a:defRPr sz="2600" b="1">
                <a:solidFill>
                  <a:schemeClr val="accent1"/>
                </a:solidFill>
                <a:latin typeface="Verdana" pitchFamily="34" charset="0"/>
              </a:defRPr>
            </a:lvl9pPr>
          </a:lstStyle>
          <a:p>
            <a:pPr marL="539750" indent="-539750">
              <a:spcBef>
                <a:spcPct val="50000"/>
              </a:spcBef>
              <a:buClr>
                <a:schemeClr val="accent3"/>
              </a:buClr>
              <a:buFont typeface="+mj-lt"/>
              <a:buAutoNum type="arabicPeriod" startAt="2"/>
              <a:defRPr/>
            </a:pPr>
            <a:r>
              <a:rPr lang="fr-FR" kern="0" dirty="0" smtClean="0"/>
              <a:t>Méthode carbone prix</a:t>
            </a:r>
            <a:endParaRPr lang="fr-FR" kern="0" dirty="0" smtClean="0"/>
          </a:p>
          <a:p>
            <a:pPr marL="530225" indent="0">
              <a:spcBef>
                <a:spcPct val="50000"/>
              </a:spcBef>
              <a:defRPr/>
            </a:pPr>
            <a:r>
              <a:rPr lang="fr-FR" kern="0" dirty="0" smtClean="0"/>
              <a:t>Méthodologie MRV</a:t>
            </a:r>
            <a:endParaRPr lang="fr-FR" kern="0" dirty="0"/>
          </a:p>
        </p:txBody>
      </p:sp>
      <p:grpSp>
        <p:nvGrpSpPr>
          <p:cNvPr id="6" name="Groupe 5"/>
          <p:cNvGrpSpPr/>
          <p:nvPr/>
        </p:nvGrpSpPr>
        <p:grpSpPr>
          <a:xfrm>
            <a:off x="1407444" y="2522483"/>
            <a:ext cx="6180083" cy="3137338"/>
            <a:chOff x="1407444" y="2522483"/>
            <a:chExt cx="6180083" cy="313733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665" r="6628"/>
            <a:stretch/>
          </p:blipFill>
          <p:spPr bwMode="auto">
            <a:xfrm>
              <a:off x="1407444" y="2885089"/>
              <a:ext cx="6180083" cy="258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4"/>
            <p:cNvCxnSpPr/>
            <p:nvPr/>
          </p:nvCxnSpPr>
          <p:spPr bwMode="auto">
            <a:xfrm>
              <a:off x="1407444" y="2522483"/>
              <a:ext cx="0" cy="3137338"/>
            </a:xfrm>
            <a:prstGeom prst="line">
              <a:avLst/>
            </a:prstGeom>
            <a:solidFill>
              <a:schemeClr val="accent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209880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5470" y="1152525"/>
            <a:ext cx="8878530" cy="1054647"/>
          </a:xfrm>
        </p:spPr>
        <p:txBody>
          <a:bodyPr/>
          <a:lstStyle/>
          <a:p>
            <a:pPr marL="0" indent="0">
              <a:buNone/>
            </a:pPr>
            <a:r>
              <a:rPr lang="fr-FR" sz="1400" dirty="0" smtClean="0"/>
              <a:t>Méthode MRV : principe</a:t>
            </a:r>
          </a:p>
          <a:p>
            <a:pPr marL="0" indent="0">
              <a:buNone/>
            </a:pPr>
            <a:r>
              <a:rPr lang="fr-FR" sz="1400" b="0" dirty="0" smtClean="0"/>
              <a:t>La méthode permet de placer les financements carbone éligibles aux contributions des Etats </a:t>
            </a:r>
            <a:endParaRPr lang="fr-FR" sz="1400" b="0" dirty="0" smtClean="0"/>
          </a:p>
        </p:txBody>
      </p:sp>
      <p:sp>
        <p:nvSpPr>
          <p:cNvPr id="4" name="Rectangle 2"/>
          <p:cNvSpPr txBox="1">
            <a:spLocks noChangeArrowheads="1"/>
          </p:cNvSpPr>
          <p:nvPr/>
        </p:nvSpPr>
        <p:spPr bwMode="auto">
          <a:xfrm>
            <a:off x="18355" y="0"/>
            <a:ext cx="8958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452438" indent="-452438" algn="l" rtl="0" eaLnBrk="1" fontAlgn="base" hangingPunct="1">
              <a:spcBef>
                <a:spcPct val="0"/>
              </a:spcBef>
              <a:spcAft>
                <a:spcPct val="0"/>
              </a:spcAft>
              <a:defRPr sz="2000" b="1">
                <a:solidFill>
                  <a:schemeClr val="accent1"/>
                </a:solidFill>
                <a:latin typeface="+mj-lt"/>
                <a:ea typeface="+mj-ea"/>
                <a:cs typeface="+mj-cs"/>
              </a:defRPr>
            </a:lvl1pPr>
            <a:lvl2pPr marL="452438" indent="-452438" algn="l" rtl="0" eaLnBrk="1" fontAlgn="base" hangingPunct="1">
              <a:spcBef>
                <a:spcPct val="0"/>
              </a:spcBef>
              <a:spcAft>
                <a:spcPct val="0"/>
              </a:spcAft>
              <a:defRPr sz="2000" b="1">
                <a:solidFill>
                  <a:schemeClr val="accent1"/>
                </a:solidFill>
                <a:latin typeface="Verdana" pitchFamily="34" charset="0"/>
              </a:defRPr>
            </a:lvl2pPr>
            <a:lvl3pPr marL="452438" indent="-452438" algn="l" rtl="0" eaLnBrk="1" fontAlgn="base" hangingPunct="1">
              <a:spcBef>
                <a:spcPct val="0"/>
              </a:spcBef>
              <a:spcAft>
                <a:spcPct val="0"/>
              </a:spcAft>
              <a:defRPr sz="2000" b="1">
                <a:solidFill>
                  <a:schemeClr val="accent1"/>
                </a:solidFill>
                <a:latin typeface="Verdana" pitchFamily="34" charset="0"/>
              </a:defRPr>
            </a:lvl3pPr>
            <a:lvl4pPr marL="452438" indent="-452438" algn="l" rtl="0" eaLnBrk="1" fontAlgn="base" hangingPunct="1">
              <a:spcBef>
                <a:spcPct val="0"/>
              </a:spcBef>
              <a:spcAft>
                <a:spcPct val="0"/>
              </a:spcAft>
              <a:defRPr sz="2000" b="1">
                <a:solidFill>
                  <a:schemeClr val="accent1"/>
                </a:solidFill>
                <a:latin typeface="Verdana" pitchFamily="34" charset="0"/>
              </a:defRPr>
            </a:lvl4pPr>
            <a:lvl5pPr marL="452438" indent="-452438" algn="l" rtl="0" eaLnBrk="1" fontAlgn="base" hangingPunct="1">
              <a:spcBef>
                <a:spcPct val="0"/>
              </a:spcBef>
              <a:spcAft>
                <a:spcPct val="0"/>
              </a:spcAft>
              <a:defRPr sz="2000" b="1">
                <a:solidFill>
                  <a:schemeClr val="accent1"/>
                </a:solidFill>
                <a:latin typeface="Verdana" pitchFamily="34" charset="0"/>
              </a:defRPr>
            </a:lvl5pPr>
            <a:lvl6pPr marL="1082675" indent="-625475" algn="l" rtl="0" eaLnBrk="1" fontAlgn="base" hangingPunct="1">
              <a:spcBef>
                <a:spcPct val="0"/>
              </a:spcBef>
              <a:spcAft>
                <a:spcPct val="0"/>
              </a:spcAft>
              <a:defRPr sz="2600" b="1">
                <a:solidFill>
                  <a:schemeClr val="accent1"/>
                </a:solidFill>
                <a:latin typeface="Verdana" pitchFamily="34" charset="0"/>
              </a:defRPr>
            </a:lvl6pPr>
            <a:lvl7pPr marL="1539875" indent="-625475" algn="l" rtl="0" eaLnBrk="1" fontAlgn="base" hangingPunct="1">
              <a:spcBef>
                <a:spcPct val="0"/>
              </a:spcBef>
              <a:spcAft>
                <a:spcPct val="0"/>
              </a:spcAft>
              <a:defRPr sz="2600" b="1">
                <a:solidFill>
                  <a:schemeClr val="accent1"/>
                </a:solidFill>
                <a:latin typeface="Verdana" pitchFamily="34" charset="0"/>
              </a:defRPr>
            </a:lvl7pPr>
            <a:lvl8pPr marL="1997075" indent="-625475" algn="l" rtl="0" eaLnBrk="1" fontAlgn="base" hangingPunct="1">
              <a:spcBef>
                <a:spcPct val="0"/>
              </a:spcBef>
              <a:spcAft>
                <a:spcPct val="0"/>
              </a:spcAft>
              <a:defRPr sz="2600" b="1">
                <a:solidFill>
                  <a:schemeClr val="accent1"/>
                </a:solidFill>
                <a:latin typeface="Verdana" pitchFamily="34" charset="0"/>
              </a:defRPr>
            </a:lvl8pPr>
            <a:lvl9pPr marL="2454275" indent="-625475" algn="l" rtl="0" eaLnBrk="1" fontAlgn="base" hangingPunct="1">
              <a:spcBef>
                <a:spcPct val="0"/>
              </a:spcBef>
              <a:spcAft>
                <a:spcPct val="0"/>
              </a:spcAft>
              <a:defRPr sz="2600" b="1">
                <a:solidFill>
                  <a:schemeClr val="accent1"/>
                </a:solidFill>
                <a:latin typeface="Verdana" pitchFamily="34" charset="0"/>
              </a:defRPr>
            </a:lvl9pPr>
          </a:lstStyle>
          <a:p>
            <a:pPr marL="539750" indent="-539750">
              <a:spcBef>
                <a:spcPct val="50000"/>
              </a:spcBef>
              <a:buClr>
                <a:schemeClr val="accent3"/>
              </a:buClr>
              <a:buFont typeface="+mj-lt"/>
              <a:buAutoNum type="arabicPeriod" startAt="2"/>
              <a:defRPr/>
            </a:pPr>
            <a:r>
              <a:rPr lang="fr-FR" kern="0" dirty="0" smtClean="0"/>
              <a:t>Méthode carbone prix</a:t>
            </a:r>
            <a:endParaRPr lang="fr-FR" kern="0" dirty="0" smtClean="0"/>
          </a:p>
          <a:p>
            <a:pPr marL="530225" indent="0">
              <a:spcBef>
                <a:spcPct val="50000"/>
              </a:spcBef>
              <a:defRPr/>
            </a:pPr>
            <a:r>
              <a:rPr lang="fr-FR" kern="0" dirty="0" smtClean="0"/>
              <a:t>Méthodologie MRV</a:t>
            </a:r>
            <a:endParaRPr lang="fr-FR" kern="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1691199"/>
            <a:ext cx="7324725"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510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164" t="14547" r="12801" b="11960"/>
          <a:stretch/>
        </p:blipFill>
        <p:spPr bwMode="auto">
          <a:xfrm>
            <a:off x="283782" y="1608072"/>
            <a:ext cx="7725102" cy="431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1"/>
          </p:nvPr>
        </p:nvSpPr>
        <p:spPr>
          <a:xfrm>
            <a:off x="265470" y="1152525"/>
            <a:ext cx="8878530" cy="739337"/>
          </a:xfrm>
        </p:spPr>
        <p:txBody>
          <a:bodyPr/>
          <a:lstStyle/>
          <a:p>
            <a:pPr marL="0" indent="0">
              <a:buNone/>
            </a:pPr>
            <a:r>
              <a:rPr lang="fr-FR" sz="1400" dirty="0" smtClean="0"/>
              <a:t>Méthode MRV : comité de suivi bilatéral </a:t>
            </a:r>
            <a:endParaRPr lang="fr-FR" sz="1400" dirty="0" smtClean="0"/>
          </a:p>
          <a:p>
            <a:r>
              <a:rPr lang="fr-FR" sz="1400" b="0" dirty="0" smtClean="0"/>
              <a:t>Cas du Japon avec le Bengladesh </a:t>
            </a:r>
          </a:p>
        </p:txBody>
      </p:sp>
      <p:sp>
        <p:nvSpPr>
          <p:cNvPr id="4" name="Rectangle 2"/>
          <p:cNvSpPr txBox="1">
            <a:spLocks noChangeArrowheads="1"/>
          </p:cNvSpPr>
          <p:nvPr/>
        </p:nvSpPr>
        <p:spPr bwMode="auto">
          <a:xfrm>
            <a:off x="18355" y="0"/>
            <a:ext cx="8958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452438" indent="-452438" algn="l" rtl="0" eaLnBrk="1" fontAlgn="base" hangingPunct="1">
              <a:spcBef>
                <a:spcPct val="0"/>
              </a:spcBef>
              <a:spcAft>
                <a:spcPct val="0"/>
              </a:spcAft>
              <a:defRPr sz="2000" b="1">
                <a:solidFill>
                  <a:schemeClr val="accent1"/>
                </a:solidFill>
                <a:latin typeface="+mj-lt"/>
                <a:ea typeface="+mj-ea"/>
                <a:cs typeface="+mj-cs"/>
              </a:defRPr>
            </a:lvl1pPr>
            <a:lvl2pPr marL="452438" indent="-452438" algn="l" rtl="0" eaLnBrk="1" fontAlgn="base" hangingPunct="1">
              <a:spcBef>
                <a:spcPct val="0"/>
              </a:spcBef>
              <a:spcAft>
                <a:spcPct val="0"/>
              </a:spcAft>
              <a:defRPr sz="2000" b="1">
                <a:solidFill>
                  <a:schemeClr val="accent1"/>
                </a:solidFill>
                <a:latin typeface="Verdana" pitchFamily="34" charset="0"/>
              </a:defRPr>
            </a:lvl2pPr>
            <a:lvl3pPr marL="452438" indent="-452438" algn="l" rtl="0" eaLnBrk="1" fontAlgn="base" hangingPunct="1">
              <a:spcBef>
                <a:spcPct val="0"/>
              </a:spcBef>
              <a:spcAft>
                <a:spcPct val="0"/>
              </a:spcAft>
              <a:defRPr sz="2000" b="1">
                <a:solidFill>
                  <a:schemeClr val="accent1"/>
                </a:solidFill>
                <a:latin typeface="Verdana" pitchFamily="34" charset="0"/>
              </a:defRPr>
            </a:lvl3pPr>
            <a:lvl4pPr marL="452438" indent="-452438" algn="l" rtl="0" eaLnBrk="1" fontAlgn="base" hangingPunct="1">
              <a:spcBef>
                <a:spcPct val="0"/>
              </a:spcBef>
              <a:spcAft>
                <a:spcPct val="0"/>
              </a:spcAft>
              <a:defRPr sz="2000" b="1">
                <a:solidFill>
                  <a:schemeClr val="accent1"/>
                </a:solidFill>
                <a:latin typeface="Verdana" pitchFamily="34" charset="0"/>
              </a:defRPr>
            </a:lvl4pPr>
            <a:lvl5pPr marL="452438" indent="-452438" algn="l" rtl="0" eaLnBrk="1" fontAlgn="base" hangingPunct="1">
              <a:spcBef>
                <a:spcPct val="0"/>
              </a:spcBef>
              <a:spcAft>
                <a:spcPct val="0"/>
              </a:spcAft>
              <a:defRPr sz="2000" b="1">
                <a:solidFill>
                  <a:schemeClr val="accent1"/>
                </a:solidFill>
                <a:latin typeface="Verdana" pitchFamily="34" charset="0"/>
              </a:defRPr>
            </a:lvl5pPr>
            <a:lvl6pPr marL="1082675" indent="-625475" algn="l" rtl="0" eaLnBrk="1" fontAlgn="base" hangingPunct="1">
              <a:spcBef>
                <a:spcPct val="0"/>
              </a:spcBef>
              <a:spcAft>
                <a:spcPct val="0"/>
              </a:spcAft>
              <a:defRPr sz="2600" b="1">
                <a:solidFill>
                  <a:schemeClr val="accent1"/>
                </a:solidFill>
                <a:latin typeface="Verdana" pitchFamily="34" charset="0"/>
              </a:defRPr>
            </a:lvl6pPr>
            <a:lvl7pPr marL="1539875" indent="-625475" algn="l" rtl="0" eaLnBrk="1" fontAlgn="base" hangingPunct="1">
              <a:spcBef>
                <a:spcPct val="0"/>
              </a:spcBef>
              <a:spcAft>
                <a:spcPct val="0"/>
              </a:spcAft>
              <a:defRPr sz="2600" b="1">
                <a:solidFill>
                  <a:schemeClr val="accent1"/>
                </a:solidFill>
                <a:latin typeface="Verdana" pitchFamily="34" charset="0"/>
              </a:defRPr>
            </a:lvl7pPr>
            <a:lvl8pPr marL="1997075" indent="-625475" algn="l" rtl="0" eaLnBrk="1" fontAlgn="base" hangingPunct="1">
              <a:spcBef>
                <a:spcPct val="0"/>
              </a:spcBef>
              <a:spcAft>
                <a:spcPct val="0"/>
              </a:spcAft>
              <a:defRPr sz="2600" b="1">
                <a:solidFill>
                  <a:schemeClr val="accent1"/>
                </a:solidFill>
                <a:latin typeface="Verdana" pitchFamily="34" charset="0"/>
              </a:defRPr>
            </a:lvl8pPr>
            <a:lvl9pPr marL="2454275" indent="-625475" algn="l" rtl="0" eaLnBrk="1" fontAlgn="base" hangingPunct="1">
              <a:spcBef>
                <a:spcPct val="0"/>
              </a:spcBef>
              <a:spcAft>
                <a:spcPct val="0"/>
              </a:spcAft>
              <a:defRPr sz="2600" b="1">
                <a:solidFill>
                  <a:schemeClr val="accent1"/>
                </a:solidFill>
                <a:latin typeface="Verdana" pitchFamily="34" charset="0"/>
              </a:defRPr>
            </a:lvl9pPr>
          </a:lstStyle>
          <a:p>
            <a:pPr marL="539750" indent="-539750">
              <a:spcBef>
                <a:spcPct val="50000"/>
              </a:spcBef>
              <a:buClr>
                <a:schemeClr val="accent3"/>
              </a:buClr>
              <a:buFont typeface="+mj-lt"/>
              <a:buAutoNum type="arabicPeriod" startAt="2"/>
              <a:defRPr/>
            </a:pPr>
            <a:r>
              <a:rPr lang="fr-FR" kern="0" dirty="0" smtClean="0"/>
              <a:t>Méthode carbone prix</a:t>
            </a:r>
            <a:endParaRPr lang="fr-FR" kern="0" dirty="0" smtClean="0"/>
          </a:p>
          <a:p>
            <a:pPr marL="530225" indent="0">
              <a:spcBef>
                <a:spcPct val="50000"/>
              </a:spcBef>
              <a:defRPr/>
            </a:pPr>
            <a:r>
              <a:rPr lang="fr-FR" kern="0" dirty="0" smtClean="0"/>
              <a:t>Méthodologie MRV</a:t>
            </a:r>
            <a:endParaRPr lang="fr-FR" kern="0"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3015"/>
          <a:stretch/>
        </p:blipFill>
        <p:spPr bwMode="auto">
          <a:xfrm>
            <a:off x="1813034" y="5486784"/>
            <a:ext cx="6195850" cy="89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580993" y="2490936"/>
            <a:ext cx="2948152" cy="3323987"/>
          </a:xfrm>
          <a:prstGeom prst="rect">
            <a:avLst/>
          </a:prstGeom>
          <a:solidFill>
            <a:schemeClr val="bg1"/>
          </a:solidFill>
        </p:spPr>
        <p:txBody>
          <a:bodyPr wrap="square" rtlCol="0">
            <a:spAutoFit/>
          </a:bodyPr>
          <a:lstStyle/>
          <a:p>
            <a:r>
              <a:rPr lang="fr-FR" sz="1400" dirty="0" smtClean="0">
                <a:latin typeface="+mj-lt"/>
              </a:rPr>
              <a:t>Actif depuis le 19 mars 2013</a:t>
            </a:r>
          </a:p>
          <a:p>
            <a:r>
              <a:rPr lang="fr-FR" sz="1400" dirty="0" smtClean="0">
                <a:latin typeface="+mj-lt"/>
              </a:rPr>
              <a:t>16 pays membres : </a:t>
            </a:r>
          </a:p>
          <a:p>
            <a:pPr marL="285750" indent="-285750" algn="l">
              <a:buFont typeface="Arial" panose="020B0604020202020204" pitchFamily="34" charset="0"/>
              <a:buChar char="•"/>
            </a:pPr>
            <a:r>
              <a:rPr lang="fr-FR" sz="1400" dirty="0" smtClean="0">
                <a:latin typeface="+mj-lt"/>
              </a:rPr>
              <a:t>Bengladesh </a:t>
            </a:r>
          </a:p>
          <a:p>
            <a:pPr marL="285750" indent="-285750" algn="l">
              <a:buFont typeface="Arial" panose="020B0604020202020204" pitchFamily="34" charset="0"/>
              <a:buChar char="•"/>
            </a:pPr>
            <a:r>
              <a:rPr lang="fr-FR" sz="1400" dirty="0" smtClean="0">
                <a:latin typeface="+mj-lt"/>
              </a:rPr>
              <a:t>Mexique, </a:t>
            </a:r>
          </a:p>
          <a:p>
            <a:pPr marL="285750" indent="-285750" algn="l">
              <a:buFont typeface="Arial" panose="020B0604020202020204" pitchFamily="34" charset="0"/>
              <a:buChar char="•"/>
            </a:pPr>
            <a:r>
              <a:rPr lang="fr-FR" sz="1400" dirty="0" smtClean="0">
                <a:latin typeface="+mj-lt"/>
              </a:rPr>
              <a:t>Arabie </a:t>
            </a:r>
            <a:r>
              <a:rPr lang="fr-FR" sz="1400" dirty="0" err="1" smtClean="0">
                <a:latin typeface="+mj-lt"/>
              </a:rPr>
              <a:t>saoudi</a:t>
            </a:r>
            <a:endParaRPr lang="fr-FR" sz="1400" dirty="0" smtClean="0">
              <a:latin typeface="+mj-lt"/>
            </a:endParaRPr>
          </a:p>
          <a:p>
            <a:pPr marL="285750" indent="-285750" algn="l">
              <a:buFont typeface="Arial" panose="020B0604020202020204" pitchFamily="34" charset="0"/>
              <a:buChar char="•"/>
            </a:pPr>
            <a:r>
              <a:rPr lang="fr-FR" sz="1400" dirty="0" smtClean="0">
                <a:latin typeface="+mj-lt"/>
              </a:rPr>
              <a:t>Chili</a:t>
            </a:r>
          </a:p>
          <a:p>
            <a:pPr marL="285750" indent="-285750" algn="l">
              <a:buFont typeface="Arial" panose="020B0604020202020204" pitchFamily="34" charset="0"/>
              <a:buChar char="•"/>
            </a:pPr>
            <a:r>
              <a:rPr lang="fr-FR" sz="1400" dirty="0" smtClean="0">
                <a:latin typeface="+mj-lt"/>
              </a:rPr>
              <a:t>Kenya, </a:t>
            </a:r>
          </a:p>
          <a:p>
            <a:pPr marL="285750" indent="-285750" algn="l">
              <a:buFont typeface="Arial" panose="020B0604020202020204" pitchFamily="34" charset="0"/>
              <a:buChar char="•"/>
            </a:pPr>
            <a:r>
              <a:rPr lang="fr-FR" sz="1400" dirty="0" smtClean="0">
                <a:latin typeface="+mj-lt"/>
              </a:rPr>
              <a:t>Mongolie, </a:t>
            </a:r>
          </a:p>
          <a:p>
            <a:pPr marL="285750" indent="-285750" algn="l">
              <a:buFont typeface="Arial" panose="020B0604020202020204" pitchFamily="34" charset="0"/>
              <a:buChar char="•"/>
            </a:pPr>
            <a:r>
              <a:rPr lang="fr-FR" sz="1400" dirty="0" smtClean="0">
                <a:latin typeface="+mj-lt"/>
              </a:rPr>
              <a:t>Ethiopie</a:t>
            </a:r>
          </a:p>
          <a:p>
            <a:pPr marL="285750" indent="-285750" algn="l">
              <a:buFont typeface="Arial" panose="020B0604020202020204" pitchFamily="34" charset="0"/>
              <a:buChar char="•"/>
            </a:pPr>
            <a:r>
              <a:rPr lang="fr-FR" sz="1400" dirty="0" smtClean="0">
                <a:latin typeface="+mj-lt"/>
              </a:rPr>
              <a:t>Vietnam, Thaïlande</a:t>
            </a:r>
          </a:p>
          <a:p>
            <a:pPr marL="285750" indent="-285750" algn="l">
              <a:buFont typeface="Arial" panose="020B0604020202020204" pitchFamily="34" charset="0"/>
              <a:buChar char="•"/>
            </a:pPr>
            <a:r>
              <a:rPr lang="fr-FR" sz="1400" dirty="0" smtClean="0">
                <a:latin typeface="+mj-lt"/>
              </a:rPr>
              <a:t>Maldives, Laos, </a:t>
            </a:r>
          </a:p>
          <a:p>
            <a:pPr marL="285750" indent="-285750" algn="l">
              <a:buFont typeface="Arial" panose="020B0604020202020204" pitchFamily="34" charset="0"/>
              <a:buChar char="•"/>
            </a:pPr>
            <a:r>
              <a:rPr lang="fr-FR" sz="1400" dirty="0" smtClean="0">
                <a:latin typeface="+mj-lt"/>
              </a:rPr>
              <a:t>Cambodge, </a:t>
            </a:r>
            <a:r>
              <a:rPr lang="fr-FR" sz="1400" dirty="0">
                <a:latin typeface="+mj-lt"/>
              </a:rPr>
              <a:t>Indonésie</a:t>
            </a:r>
            <a:endParaRPr lang="fr-FR" sz="1400" dirty="0" smtClean="0">
              <a:latin typeface="+mj-lt"/>
            </a:endParaRPr>
          </a:p>
          <a:p>
            <a:pPr marL="285750" indent="-285750" algn="l">
              <a:buFont typeface="Arial" panose="020B0604020202020204" pitchFamily="34" charset="0"/>
              <a:buChar char="•"/>
            </a:pPr>
            <a:r>
              <a:rPr lang="fr-FR" sz="1400" dirty="0" smtClean="0">
                <a:latin typeface="+mj-lt"/>
              </a:rPr>
              <a:t>Palau, </a:t>
            </a:r>
          </a:p>
          <a:p>
            <a:pPr marL="285750" indent="-285750" algn="l">
              <a:buFont typeface="Arial" panose="020B0604020202020204" pitchFamily="34" charset="0"/>
              <a:buChar char="•"/>
            </a:pPr>
            <a:r>
              <a:rPr lang="fr-FR" sz="1400" dirty="0" smtClean="0">
                <a:latin typeface="+mj-lt"/>
              </a:rPr>
              <a:t>Costa Rica</a:t>
            </a:r>
          </a:p>
          <a:p>
            <a:pPr marL="285750" indent="-285750" algn="l">
              <a:buFont typeface="Arial" panose="020B0604020202020204" pitchFamily="34" charset="0"/>
              <a:buChar char="•"/>
            </a:pPr>
            <a:r>
              <a:rPr lang="fr-FR" sz="1400" dirty="0" smtClean="0">
                <a:latin typeface="+mj-lt"/>
              </a:rPr>
              <a:t>Myanmar</a:t>
            </a:r>
            <a:endParaRPr lang="fr-FR" sz="1400" dirty="0">
              <a:latin typeface="+mj-lt"/>
            </a:endParaRPr>
          </a:p>
        </p:txBody>
      </p:sp>
    </p:spTree>
    <p:extLst>
      <p:ext uri="{BB962C8B-B14F-4D97-AF65-F5344CB8AC3E}">
        <p14:creationId xmlns:p14="http://schemas.microsoft.com/office/powerpoint/2010/main" val="4016123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Personnalisé 3">
      <a:dk1>
        <a:srgbClr val="000000"/>
      </a:dk1>
      <a:lt1>
        <a:srgbClr val="FFFFFF"/>
      </a:lt1>
      <a:dk2>
        <a:srgbClr val="825D69"/>
      </a:dk2>
      <a:lt2>
        <a:srgbClr val="D6D2E3"/>
      </a:lt2>
      <a:accent1>
        <a:srgbClr val="581D74"/>
      </a:accent1>
      <a:accent2>
        <a:srgbClr val="A778AE"/>
      </a:accent2>
      <a:accent3>
        <a:srgbClr val="F47920"/>
      </a:accent3>
      <a:accent4>
        <a:srgbClr val="B0006C"/>
      </a:accent4>
      <a:accent5>
        <a:srgbClr val="BDCF41"/>
      </a:accent5>
      <a:accent6>
        <a:srgbClr val="00B2CB"/>
      </a:accent6>
      <a:hlink>
        <a:srgbClr val="976C9D"/>
      </a:hlink>
      <a:folHlink>
        <a:srgbClr val="00ABA4"/>
      </a:folHlink>
    </a:clrScheme>
    <a:fontScheme name="Modèle par défau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0000"/>
        </a:dk1>
        <a:lt1>
          <a:srgbClr val="FFFFFF"/>
        </a:lt1>
        <a:dk2>
          <a:srgbClr val="825D69"/>
        </a:dk2>
        <a:lt2>
          <a:srgbClr val="E3E4E4"/>
        </a:lt2>
        <a:accent1>
          <a:srgbClr val="581D74"/>
        </a:accent1>
        <a:accent2>
          <a:srgbClr val="D3A8EE"/>
        </a:accent2>
        <a:accent3>
          <a:srgbClr val="FFFFFF"/>
        </a:accent3>
        <a:accent4>
          <a:srgbClr val="000000"/>
        </a:accent4>
        <a:accent5>
          <a:srgbClr val="B4ABBC"/>
        </a:accent5>
        <a:accent6>
          <a:srgbClr val="BF98D8"/>
        </a:accent6>
        <a:hlink>
          <a:srgbClr val="F47920"/>
        </a:hlink>
        <a:folHlink>
          <a:srgbClr val="BDCF41"/>
        </a:folHlink>
      </a:clrScheme>
      <a:clrMap bg1="lt1" tx1="dk1" bg2="lt2" tx2="dk2" accent1="accent1" accent2="accent2" accent3="accent3" accent4="accent4" accent5="accent5" accent6="accent6" hlink="hlink" folHlink="folHlink"/>
    </a:extraClrScheme>
    <a:extraClrScheme>
      <a:clrScheme name="Modèle par défaut 14">
        <a:dk1>
          <a:srgbClr val="000000"/>
        </a:dk1>
        <a:lt1>
          <a:srgbClr val="FFFFFF"/>
        </a:lt1>
        <a:dk2>
          <a:srgbClr val="825D69"/>
        </a:dk2>
        <a:lt2>
          <a:srgbClr val="E3E4E4"/>
        </a:lt2>
        <a:accent1>
          <a:srgbClr val="581D74"/>
        </a:accent1>
        <a:accent2>
          <a:srgbClr val="A778AE"/>
        </a:accent2>
        <a:accent3>
          <a:srgbClr val="FFFFFF"/>
        </a:accent3>
        <a:accent4>
          <a:srgbClr val="000000"/>
        </a:accent4>
        <a:accent5>
          <a:srgbClr val="B4ABBC"/>
        </a:accent5>
        <a:accent6>
          <a:srgbClr val="976C9D"/>
        </a:accent6>
        <a:hlink>
          <a:srgbClr val="F47920"/>
        </a:hlink>
        <a:folHlink>
          <a:srgbClr val="BDCF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3011</TotalTime>
  <Words>1109</Words>
  <Application>Microsoft Office PowerPoint</Application>
  <PresentationFormat>Affichage à l'écran (4:3)</PresentationFormat>
  <Paragraphs>159</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blank</vt:lpstr>
      <vt:lpstr>Le carbone,  ressource financière pour le bâtiment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BPCE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yollant</dc:creator>
  <cp:lastModifiedBy>berger</cp:lastModifiedBy>
  <cp:revision>100</cp:revision>
  <cp:lastPrinted>2016-05-18T12:26:40Z</cp:lastPrinted>
  <dcterms:created xsi:type="dcterms:W3CDTF">2013-09-25T12:24:17Z</dcterms:created>
  <dcterms:modified xsi:type="dcterms:W3CDTF">2016-12-05T13:24:11Z</dcterms:modified>
</cp:coreProperties>
</file>